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91" r:id="rId4"/>
    <p:sldId id="287" r:id="rId5"/>
    <p:sldId id="274" r:id="rId6"/>
    <p:sldId id="282" r:id="rId7"/>
    <p:sldId id="271" r:id="rId8"/>
    <p:sldId id="283" r:id="rId9"/>
    <p:sldId id="289" r:id="rId10"/>
    <p:sldId id="279" r:id="rId11"/>
    <p:sldId id="280" r:id="rId12"/>
    <p:sldId id="281" r:id="rId13"/>
    <p:sldId id="273" r:id="rId14"/>
    <p:sldId id="290" r:id="rId15"/>
    <p:sldId id="293" r:id="rId16"/>
    <p:sldId id="277" r:id="rId17"/>
    <p:sldId id="276" r:id="rId18"/>
    <p:sldId id="29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D2382"/>
    <a:srgbClr val="E3010E"/>
    <a:srgbClr val="E6E6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1" d="100"/>
          <a:sy n="121" d="100"/>
        </p:scale>
        <p:origin x="-192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1CAFE8-F548-4C09-8387-085A929788F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1D8FBD-4D4F-415F-95D8-1D95BEAA2B95}">
      <dgm:prSet phldrT="[Текст]" custT="1"/>
      <dgm:spPr>
        <a:solidFill>
          <a:srgbClr val="2D2382"/>
        </a:solidFill>
      </dgm:spPr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Президент Ассоциации медицинских сестер Республики Татарстан,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Главный внештатный специалист по сестринскому делу Министерства здравоохранения Республики Татарстан, заместитель директора ГАПОУ «Казанский медицинский колледж» 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Ванюшина Т.В.</a:t>
          </a:r>
        </a:p>
      </dgm:t>
    </dgm:pt>
    <dgm:pt modelId="{2AD09C62-3D1B-4363-A49F-780B87F8AAEC}" type="parTrans" cxnId="{43BC18DB-34C7-4F71-AEAD-CCA25C4377D8}">
      <dgm:prSet/>
      <dgm:spPr/>
      <dgm:t>
        <a:bodyPr/>
        <a:lstStyle/>
        <a:p>
          <a:endParaRPr lang="ru-RU"/>
        </a:p>
      </dgm:t>
    </dgm:pt>
    <dgm:pt modelId="{3468C6AC-CD06-454C-BB2E-6F1F21E8D2F2}" type="sibTrans" cxnId="{43BC18DB-34C7-4F71-AEAD-CCA25C4377D8}">
      <dgm:prSet/>
      <dgm:spPr/>
      <dgm:t>
        <a:bodyPr/>
        <a:lstStyle/>
        <a:p>
          <a:endParaRPr lang="ru-RU"/>
        </a:p>
      </dgm:t>
    </dgm:pt>
    <dgm:pt modelId="{FC4EF4BD-FCA3-4770-BB91-F7EB5D148655}">
      <dgm:prSet phldrT="[Текст]" custT="1"/>
      <dgm:spPr>
        <a:solidFill>
          <a:srgbClr val="2D2382"/>
        </a:solidFill>
      </dgm:spPr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Главная медицинская сестра ГАУЗ 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«Городская поликлиника №21» 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Соловьева Э.И.</a:t>
          </a:r>
        </a:p>
      </dgm:t>
    </dgm:pt>
    <dgm:pt modelId="{1730E1BA-F264-4BC1-B4DB-F41A67C3BAB1}" type="parTrans" cxnId="{5E04FEA4-7CC9-4517-8C04-4AB7A917C18A}">
      <dgm:prSet/>
      <dgm:spPr/>
      <dgm:t>
        <a:bodyPr/>
        <a:lstStyle/>
        <a:p>
          <a:endParaRPr lang="ru-RU"/>
        </a:p>
      </dgm:t>
    </dgm:pt>
    <dgm:pt modelId="{C7EC771F-71B1-4930-A84E-CA2EC872922A}" type="sibTrans" cxnId="{5E04FEA4-7CC9-4517-8C04-4AB7A917C18A}">
      <dgm:prSet/>
      <dgm:spPr/>
      <dgm:t>
        <a:bodyPr/>
        <a:lstStyle/>
        <a:p>
          <a:endParaRPr lang="ru-RU"/>
        </a:p>
      </dgm:t>
    </dgm:pt>
    <dgm:pt modelId="{B064D252-51CF-44CA-AA6A-F04A0245FC2A}">
      <dgm:prSet phldrT="[Текст]" custT="1"/>
      <dgm:spPr>
        <a:solidFill>
          <a:srgbClr val="2D2382"/>
        </a:solidFill>
      </dgm:spPr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Главная медицинская сестра ГАУЗ «РКОД МЗ РТ им. проф. М.З. Сигала»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Сафина Г.А.</a:t>
          </a:r>
        </a:p>
      </dgm:t>
    </dgm:pt>
    <dgm:pt modelId="{7D009EC6-C191-4D59-A562-53BC53C3AB46}" type="parTrans" cxnId="{CB143011-7F8E-4CCC-A73E-E3F96C99DCF8}">
      <dgm:prSet/>
      <dgm:spPr/>
      <dgm:t>
        <a:bodyPr/>
        <a:lstStyle/>
        <a:p>
          <a:endParaRPr lang="ru-RU"/>
        </a:p>
      </dgm:t>
    </dgm:pt>
    <dgm:pt modelId="{A68C4C46-8681-4049-AC2C-C955C4D471D2}" type="sibTrans" cxnId="{CB143011-7F8E-4CCC-A73E-E3F96C99DCF8}">
      <dgm:prSet/>
      <dgm:spPr/>
      <dgm:t>
        <a:bodyPr/>
        <a:lstStyle/>
        <a:p>
          <a:endParaRPr lang="ru-RU"/>
        </a:p>
      </dgm:t>
    </dgm:pt>
    <dgm:pt modelId="{FCF868B8-9D05-411D-8A84-91D72637FB70}">
      <dgm:prSet phldrT="[Текст]" custT="1"/>
      <dgm:spPr>
        <a:solidFill>
          <a:srgbClr val="2D2382"/>
        </a:solidFill>
      </dgm:spPr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 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главного врача по работе с сестринским персоналом ГАУЗ «ГКБ №7 им. М.Н. Садыкова»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Губаева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Л.Т.</a:t>
          </a:r>
        </a:p>
      </dgm:t>
    </dgm:pt>
    <dgm:pt modelId="{B9F44FEA-4BA3-440D-8539-CD328F94BED7}" type="parTrans" cxnId="{526FDBC3-7F92-4C9B-B1F4-144B07C3F690}">
      <dgm:prSet/>
      <dgm:spPr/>
      <dgm:t>
        <a:bodyPr/>
        <a:lstStyle/>
        <a:p>
          <a:endParaRPr lang="ru-RU"/>
        </a:p>
      </dgm:t>
    </dgm:pt>
    <dgm:pt modelId="{4AE1BA24-EB24-4F3D-B1E6-76BF50EC413E}" type="sibTrans" cxnId="{526FDBC3-7F92-4C9B-B1F4-144B07C3F690}">
      <dgm:prSet/>
      <dgm:spPr/>
      <dgm:t>
        <a:bodyPr/>
        <a:lstStyle/>
        <a:p>
          <a:endParaRPr lang="ru-RU"/>
        </a:p>
      </dgm:t>
    </dgm:pt>
    <dgm:pt modelId="{AE346D4B-B2D3-45F8-8360-46CE0712DCB5}">
      <dgm:prSet phldrT="[Текст]" custT="1"/>
      <dgm:spPr>
        <a:solidFill>
          <a:srgbClr val="2D2382"/>
        </a:solidFill>
      </dgm:spPr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 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главного врача по работе с сестринским персоналом ГАУЗ «ДРКБ МЗ РТ»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Погуляй Н.А.</a:t>
          </a:r>
        </a:p>
      </dgm:t>
    </dgm:pt>
    <dgm:pt modelId="{5F1D2FED-1B6B-43A0-AB65-2341646B1734}" type="parTrans" cxnId="{D313F06B-2846-4211-869A-152387A22DEC}">
      <dgm:prSet/>
      <dgm:spPr/>
      <dgm:t>
        <a:bodyPr/>
        <a:lstStyle/>
        <a:p>
          <a:endParaRPr lang="ru-RU"/>
        </a:p>
      </dgm:t>
    </dgm:pt>
    <dgm:pt modelId="{8F085F8E-DC06-4110-B402-F1EE09EA92FC}" type="sibTrans" cxnId="{D313F06B-2846-4211-869A-152387A22DEC}">
      <dgm:prSet/>
      <dgm:spPr/>
      <dgm:t>
        <a:bodyPr/>
        <a:lstStyle/>
        <a:p>
          <a:endParaRPr lang="ru-RU"/>
        </a:p>
      </dgm:t>
    </dgm:pt>
    <dgm:pt modelId="{815AE0E5-21DA-4BF6-9FDB-81A096CBD268}">
      <dgm:prSet phldrT="[Текст]" custT="1"/>
      <dgm:spPr>
        <a:solidFill>
          <a:srgbClr val="2D2382"/>
        </a:solidFill>
      </dgm:spPr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 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Главная медицинская сестра ГАУЗ «РЦК МЗ РТ»</a:t>
          </a:r>
          <a:b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Форстман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 О.Ф.</a:t>
          </a:r>
        </a:p>
      </dgm:t>
    </dgm:pt>
    <dgm:pt modelId="{C866FC95-894A-4CC4-9058-BE33C7DF46B9}" type="parTrans" cxnId="{80E6DACA-CB28-4D4F-924D-39088BF43063}">
      <dgm:prSet/>
      <dgm:spPr/>
      <dgm:t>
        <a:bodyPr/>
        <a:lstStyle/>
        <a:p>
          <a:endParaRPr lang="ru-RU"/>
        </a:p>
      </dgm:t>
    </dgm:pt>
    <dgm:pt modelId="{1EC2DC94-9634-4816-8F10-0B3BBC8A1D58}" type="sibTrans" cxnId="{80E6DACA-CB28-4D4F-924D-39088BF43063}">
      <dgm:prSet/>
      <dgm:spPr/>
      <dgm:t>
        <a:bodyPr/>
        <a:lstStyle/>
        <a:p>
          <a:endParaRPr lang="ru-RU"/>
        </a:p>
      </dgm:t>
    </dgm:pt>
    <dgm:pt modelId="{9BD5BBEA-022F-4189-9ED5-C6AC5D155C16}" type="pres">
      <dgm:prSet presAssocID="{991CAFE8-F548-4C09-8387-085A929788F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4CF83C9-4A25-44C7-91B8-890AF41CB7BB}" type="pres">
      <dgm:prSet presAssocID="{AB1D8FBD-4D4F-415F-95D8-1D95BEAA2B95}" presName="hierRoot1" presStyleCnt="0">
        <dgm:presLayoutVars>
          <dgm:hierBranch val="init"/>
        </dgm:presLayoutVars>
      </dgm:prSet>
      <dgm:spPr/>
    </dgm:pt>
    <dgm:pt modelId="{C1A12B31-729D-411C-97EC-1EEF9C6B0E66}" type="pres">
      <dgm:prSet presAssocID="{AB1D8FBD-4D4F-415F-95D8-1D95BEAA2B95}" presName="rootComposite1" presStyleCnt="0"/>
      <dgm:spPr/>
    </dgm:pt>
    <dgm:pt modelId="{3692C8A9-7726-449B-A28C-C0B62B318148}" type="pres">
      <dgm:prSet presAssocID="{AB1D8FBD-4D4F-415F-95D8-1D95BEAA2B95}" presName="rootText1" presStyleLbl="node0" presStyleIdx="0" presStyleCnt="1" custScaleX="313763" custScaleY="110921" custLinFactNeighborX="0" custLinFactNeighborY="-81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E2E1F1-56CE-4353-B221-404AC8716958}" type="pres">
      <dgm:prSet presAssocID="{AB1D8FBD-4D4F-415F-95D8-1D95BEAA2B9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7758FD6-E7D7-4BEE-A72C-C6025B46F6B5}" type="pres">
      <dgm:prSet presAssocID="{AB1D8FBD-4D4F-415F-95D8-1D95BEAA2B95}" presName="hierChild2" presStyleCnt="0"/>
      <dgm:spPr/>
    </dgm:pt>
    <dgm:pt modelId="{8B4ADDC0-253B-4400-A1AA-BCB395562361}" type="pres">
      <dgm:prSet presAssocID="{1730E1BA-F264-4BC1-B4DB-F41A67C3BAB1}" presName="Name37" presStyleLbl="parChTrans1D2" presStyleIdx="0" presStyleCnt="5"/>
      <dgm:spPr/>
      <dgm:t>
        <a:bodyPr/>
        <a:lstStyle/>
        <a:p>
          <a:endParaRPr lang="ru-RU"/>
        </a:p>
      </dgm:t>
    </dgm:pt>
    <dgm:pt modelId="{11585172-374A-4D61-9488-DAA9E7E2351A}" type="pres">
      <dgm:prSet presAssocID="{FC4EF4BD-FCA3-4770-BB91-F7EB5D148655}" presName="hierRoot2" presStyleCnt="0">
        <dgm:presLayoutVars>
          <dgm:hierBranch val="init"/>
        </dgm:presLayoutVars>
      </dgm:prSet>
      <dgm:spPr/>
    </dgm:pt>
    <dgm:pt modelId="{D86AB706-79AC-416B-A0F2-86C079E8A3A0}" type="pres">
      <dgm:prSet presAssocID="{FC4EF4BD-FCA3-4770-BB91-F7EB5D148655}" presName="rootComposite" presStyleCnt="0"/>
      <dgm:spPr/>
    </dgm:pt>
    <dgm:pt modelId="{5948C9F4-3A1C-4126-9D1D-848684063BC5}" type="pres">
      <dgm:prSet presAssocID="{FC4EF4BD-FCA3-4770-BB91-F7EB5D148655}" presName="rootText" presStyleLbl="node2" presStyleIdx="0" presStyleCnt="5" custScaleX="105986" custScaleY="1737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3FDAE6-391F-44CF-9062-3F5FBCA14652}" type="pres">
      <dgm:prSet presAssocID="{FC4EF4BD-FCA3-4770-BB91-F7EB5D148655}" presName="rootConnector" presStyleLbl="node2" presStyleIdx="0" presStyleCnt="5"/>
      <dgm:spPr/>
      <dgm:t>
        <a:bodyPr/>
        <a:lstStyle/>
        <a:p>
          <a:endParaRPr lang="ru-RU"/>
        </a:p>
      </dgm:t>
    </dgm:pt>
    <dgm:pt modelId="{EA91CF68-E7FF-4C3E-84CD-7162CB13BE20}" type="pres">
      <dgm:prSet presAssocID="{FC4EF4BD-FCA3-4770-BB91-F7EB5D148655}" presName="hierChild4" presStyleCnt="0"/>
      <dgm:spPr/>
    </dgm:pt>
    <dgm:pt modelId="{95A471FF-805B-451E-8A95-CB8A5908B1C2}" type="pres">
      <dgm:prSet presAssocID="{FC4EF4BD-FCA3-4770-BB91-F7EB5D148655}" presName="hierChild5" presStyleCnt="0"/>
      <dgm:spPr/>
    </dgm:pt>
    <dgm:pt modelId="{F564B439-5FB3-4D48-BB4B-595AF3780CC8}" type="pres">
      <dgm:prSet presAssocID="{5F1D2FED-1B6B-43A0-AB65-2341646B1734}" presName="Name37" presStyleLbl="parChTrans1D2" presStyleIdx="1" presStyleCnt="5"/>
      <dgm:spPr/>
      <dgm:t>
        <a:bodyPr/>
        <a:lstStyle/>
        <a:p>
          <a:endParaRPr lang="ru-RU"/>
        </a:p>
      </dgm:t>
    </dgm:pt>
    <dgm:pt modelId="{C27C479E-9585-4E15-A072-1F7E364F0608}" type="pres">
      <dgm:prSet presAssocID="{AE346D4B-B2D3-45F8-8360-46CE0712DCB5}" presName="hierRoot2" presStyleCnt="0">
        <dgm:presLayoutVars>
          <dgm:hierBranch val="init"/>
        </dgm:presLayoutVars>
      </dgm:prSet>
      <dgm:spPr/>
    </dgm:pt>
    <dgm:pt modelId="{8869371E-25E2-402B-B7B6-6D5D055D2BF8}" type="pres">
      <dgm:prSet presAssocID="{AE346D4B-B2D3-45F8-8360-46CE0712DCB5}" presName="rootComposite" presStyleCnt="0"/>
      <dgm:spPr/>
    </dgm:pt>
    <dgm:pt modelId="{A67DC25C-A6A3-4EB1-A931-CBCE89CBCE9D}" type="pres">
      <dgm:prSet presAssocID="{AE346D4B-B2D3-45F8-8360-46CE0712DCB5}" presName="rootText" presStyleLbl="node2" presStyleIdx="1" presStyleCnt="5" custScaleX="109944" custScaleY="1735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2B112-AC19-4FC8-B276-23898860DA75}" type="pres">
      <dgm:prSet presAssocID="{AE346D4B-B2D3-45F8-8360-46CE0712DCB5}" presName="rootConnector" presStyleLbl="node2" presStyleIdx="1" presStyleCnt="5"/>
      <dgm:spPr/>
      <dgm:t>
        <a:bodyPr/>
        <a:lstStyle/>
        <a:p>
          <a:endParaRPr lang="ru-RU"/>
        </a:p>
      </dgm:t>
    </dgm:pt>
    <dgm:pt modelId="{3FA9D9F1-82E4-4CAD-8A3C-ED3A96F5602E}" type="pres">
      <dgm:prSet presAssocID="{AE346D4B-B2D3-45F8-8360-46CE0712DCB5}" presName="hierChild4" presStyleCnt="0"/>
      <dgm:spPr/>
    </dgm:pt>
    <dgm:pt modelId="{BE26D14A-6788-47BC-8CB8-35B5B9FB6E37}" type="pres">
      <dgm:prSet presAssocID="{AE346D4B-B2D3-45F8-8360-46CE0712DCB5}" presName="hierChild5" presStyleCnt="0"/>
      <dgm:spPr/>
    </dgm:pt>
    <dgm:pt modelId="{20AD0EBF-5774-4DA3-BE2B-6CA368D0A0E4}" type="pres">
      <dgm:prSet presAssocID="{7D009EC6-C191-4D59-A562-53BC53C3AB46}" presName="Name37" presStyleLbl="parChTrans1D2" presStyleIdx="2" presStyleCnt="5"/>
      <dgm:spPr/>
      <dgm:t>
        <a:bodyPr/>
        <a:lstStyle/>
        <a:p>
          <a:endParaRPr lang="ru-RU"/>
        </a:p>
      </dgm:t>
    </dgm:pt>
    <dgm:pt modelId="{F32CF7A2-E85A-405F-B51E-92059D2C720E}" type="pres">
      <dgm:prSet presAssocID="{B064D252-51CF-44CA-AA6A-F04A0245FC2A}" presName="hierRoot2" presStyleCnt="0">
        <dgm:presLayoutVars>
          <dgm:hierBranch val="init"/>
        </dgm:presLayoutVars>
      </dgm:prSet>
      <dgm:spPr/>
    </dgm:pt>
    <dgm:pt modelId="{14E6BB8A-CAB4-43B5-8D4C-D7DEEF3DC177}" type="pres">
      <dgm:prSet presAssocID="{B064D252-51CF-44CA-AA6A-F04A0245FC2A}" presName="rootComposite" presStyleCnt="0"/>
      <dgm:spPr/>
    </dgm:pt>
    <dgm:pt modelId="{F20A33B6-CF7D-4CE8-B651-EC0925EBF372}" type="pres">
      <dgm:prSet presAssocID="{B064D252-51CF-44CA-AA6A-F04A0245FC2A}" presName="rootText" presStyleLbl="node2" presStyleIdx="2" presStyleCnt="5" custScaleX="116132" custScaleY="1723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26FCD7-D2D8-4974-A8D0-0402B9C28F42}" type="pres">
      <dgm:prSet presAssocID="{B064D252-51CF-44CA-AA6A-F04A0245FC2A}" presName="rootConnector" presStyleLbl="node2" presStyleIdx="2" presStyleCnt="5"/>
      <dgm:spPr/>
      <dgm:t>
        <a:bodyPr/>
        <a:lstStyle/>
        <a:p>
          <a:endParaRPr lang="ru-RU"/>
        </a:p>
      </dgm:t>
    </dgm:pt>
    <dgm:pt modelId="{5A1A2AE0-F426-4575-BADC-7A73CE52FB47}" type="pres">
      <dgm:prSet presAssocID="{B064D252-51CF-44CA-AA6A-F04A0245FC2A}" presName="hierChild4" presStyleCnt="0"/>
      <dgm:spPr/>
    </dgm:pt>
    <dgm:pt modelId="{6C57367B-CADD-4AC9-A3C4-D3C34BBC22D8}" type="pres">
      <dgm:prSet presAssocID="{B064D252-51CF-44CA-AA6A-F04A0245FC2A}" presName="hierChild5" presStyleCnt="0"/>
      <dgm:spPr/>
    </dgm:pt>
    <dgm:pt modelId="{189FFC18-477A-4493-A865-A2FBCD621DBD}" type="pres">
      <dgm:prSet presAssocID="{B9F44FEA-4BA3-440D-8539-CD328F94BED7}" presName="Name37" presStyleLbl="parChTrans1D2" presStyleIdx="3" presStyleCnt="5"/>
      <dgm:spPr/>
      <dgm:t>
        <a:bodyPr/>
        <a:lstStyle/>
        <a:p>
          <a:endParaRPr lang="ru-RU"/>
        </a:p>
      </dgm:t>
    </dgm:pt>
    <dgm:pt modelId="{6424CECF-C571-4AEB-A03F-CA80560D8DBA}" type="pres">
      <dgm:prSet presAssocID="{FCF868B8-9D05-411D-8A84-91D72637FB70}" presName="hierRoot2" presStyleCnt="0">
        <dgm:presLayoutVars>
          <dgm:hierBranch val="init"/>
        </dgm:presLayoutVars>
      </dgm:prSet>
      <dgm:spPr/>
    </dgm:pt>
    <dgm:pt modelId="{54E5260F-C9E5-4BB2-A3C7-F06465203AFB}" type="pres">
      <dgm:prSet presAssocID="{FCF868B8-9D05-411D-8A84-91D72637FB70}" presName="rootComposite" presStyleCnt="0"/>
      <dgm:spPr/>
    </dgm:pt>
    <dgm:pt modelId="{7695D180-64D0-467F-9F29-C143DBB4AB8C}" type="pres">
      <dgm:prSet presAssocID="{FCF868B8-9D05-411D-8A84-91D72637FB70}" presName="rootText" presStyleLbl="node2" presStyleIdx="3" presStyleCnt="5" custScaleX="100355" custScaleY="17371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D06948-558F-443D-B10C-E8DD54D2ECBB}" type="pres">
      <dgm:prSet presAssocID="{FCF868B8-9D05-411D-8A84-91D72637FB70}" presName="rootConnector" presStyleLbl="node2" presStyleIdx="3" presStyleCnt="5"/>
      <dgm:spPr/>
      <dgm:t>
        <a:bodyPr/>
        <a:lstStyle/>
        <a:p>
          <a:endParaRPr lang="ru-RU"/>
        </a:p>
      </dgm:t>
    </dgm:pt>
    <dgm:pt modelId="{296000B8-A3C5-41DF-83CF-5EB8C73A1ADE}" type="pres">
      <dgm:prSet presAssocID="{FCF868B8-9D05-411D-8A84-91D72637FB70}" presName="hierChild4" presStyleCnt="0"/>
      <dgm:spPr/>
    </dgm:pt>
    <dgm:pt modelId="{4E292A47-4D4A-4113-AC0E-D5F9717D0F1D}" type="pres">
      <dgm:prSet presAssocID="{FCF868B8-9D05-411D-8A84-91D72637FB70}" presName="hierChild5" presStyleCnt="0"/>
      <dgm:spPr/>
    </dgm:pt>
    <dgm:pt modelId="{5995DBE4-889A-4A40-B832-C690F75B9ACB}" type="pres">
      <dgm:prSet presAssocID="{C866FC95-894A-4CC4-9058-BE33C7DF46B9}" presName="Name37" presStyleLbl="parChTrans1D2" presStyleIdx="4" presStyleCnt="5"/>
      <dgm:spPr/>
      <dgm:t>
        <a:bodyPr/>
        <a:lstStyle/>
        <a:p>
          <a:endParaRPr lang="ru-RU"/>
        </a:p>
      </dgm:t>
    </dgm:pt>
    <dgm:pt modelId="{111D869F-79C5-45D7-A3CC-BCD49F7A59E2}" type="pres">
      <dgm:prSet presAssocID="{815AE0E5-21DA-4BF6-9FDB-81A096CBD268}" presName="hierRoot2" presStyleCnt="0">
        <dgm:presLayoutVars>
          <dgm:hierBranch val="init"/>
        </dgm:presLayoutVars>
      </dgm:prSet>
      <dgm:spPr/>
    </dgm:pt>
    <dgm:pt modelId="{32E9DB9D-86E1-4D39-A6C9-92EBE67888B4}" type="pres">
      <dgm:prSet presAssocID="{815AE0E5-21DA-4BF6-9FDB-81A096CBD268}" presName="rootComposite" presStyleCnt="0"/>
      <dgm:spPr/>
    </dgm:pt>
    <dgm:pt modelId="{352ECD03-21B5-4AF1-81AC-B85E86244ED4}" type="pres">
      <dgm:prSet presAssocID="{815AE0E5-21DA-4BF6-9FDB-81A096CBD268}" presName="rootText" presStyleLbl="node2" presStyleIdx="4" presStyleCnt="5" custScaleX="98303" custScaleY="1730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FB127B-2A85-411B-974E-978BA6B3DD40}" type="pres">
      <dgm:prSet presAssocID="{815AE0E5-21DA-4BF6-9FDB-81A096CBD268}" presName="rootConnector" presStyleLbl="node2" presStyleIdx="4" presStyleCnt="5"/>
      <dgm:spPr/>
      <dgm:t>
        <a:bodyPr/>
        <a:lstStyle/>
        <a:p>
          <a:endParaRPr lang="ru-RU"/>
        </a:p>
      </dgm:t>
    </dgm:pt>
    <dgm:pt modelId="{33D05E3A-C390-4A71-824F-0427F23BF7B9}" type="pres">
      <dgm:prSet presAssocID="{815AE0E5-21DA-4BF6-9FDB-81A096CBD268}" presName="hierChild4" presStyleCnt="0"/>
      <dgm:spPr/>
    </dgm:pt>
    <dgm:pt modelId="{E8F96FEC-6733-44EB-8E5F-5543BA45C8FE}" type="pres">
      <dgm:prSet presAssocID="{815AE0E5-21DA-4BF6-9FDB-81A096CBD268}" presName="hierChild5" presStyleCnt="0"/>
      <dgm:spPr/>
    </dgm:pt>
    <dgm:pt modelId="{17D11A1B-E137-4AF8-B301-56A0324EC84B}" type="pres">
      <dgm:prSet presAssocID="{AB1D8FBD-4D4F-415F-95D8-1D95BEAA2B95}" presName="hierChild3" presStyleCnt="0"/>
      <dgm:spPr/>
    </dgm:pt>
  </dgm:ptLst>
  <dgm:cxnLst>
    <dgm:cxn modelId="{9EFB78AD-4560-472A-8588-263A10075876}" type="presOf" srcId="{FCF868B8-9D05-411D-8A84-91D72637FB70}" destId="{2BD06948-558F-443D-B10C-E8DD54D2ECBB}" srcOrd="1" destOrd="0" presId="urn:microsoft.com/office/officeart/2005/8/layout/orgChart1"/>
    <dgm:cxn modelId="{BB161359-72B4-48CA-9E26-E84089DBFCF9}" type="presOf" srcId="{991CAFE8-F548-4C09-8387-085A929788F4}" destId="{9BD5BBEA-022F-4189-9ED5-C6AC5D155C16}" srcOrd="0" destOrd="0" presId="urn:microsoft.com/office/officeart/2005/8/layout/orgChart1"/>
    <dgm:cxn modelId="{D313F06B-2846-4211-869A-152387A22DEC}" srcId="{AB1D8FBD-4D4F-415F-95D8-1D95BEAA2B95}" destId="{AE346D4B-B2D3-45F8-8360-46CE0712DCB5}" srcOrd="1" destOrd="0" parTransId="{5F1D2FED-1B6B-43A0-AB65-2341646B1734}" sibTransId="{8F085F8E-DC06-4110-B402-F1EE09EA92FC}"/>
    <dgm:cxn modelId="{B267435C-00C6-4DE4-84B1-25E10E060944}" type="presOf" srcId="{815AE0E5-21DA-4BF6-9FDB-81A096CBD268}" destId="{352ECD03-21B5-4AF1-81AC-B85E86244ED4}" srcOrd="0" destOrd="0" presId="urn:microsoft.com/office/officeart/2005/8/layout/orgChart1"/>
    <dgm:cxn modelId="{43BC18DB-34C7-4F71-AEAD-CCA25C4377D8}" srcId="{991CAFE8-F548-4C09-8387-085A929788F4}" destId="{AB1D8FBD-4D4F-415F-95D8-1D95BEAA2B95}" srcOrd="0" destOrd="0" parTransId="{2AD09C62-3D1B-4363-A49F-780B87F8AAEC}" sibTransId="{3468C6AC-CD06-454C-BB2E-6F1F21E8D2F2}"/>
    <dgm:cxn modelId="{F75BE1D0-954A-48B0-B19E-B58A602449F2}" type="presOf" srcId="{7D009EC6-C191-4D59-A562-53BC53C3AB46}" destId="{20AD0EBF-5774-4DA3-BE2B-6CA368D0A0E4}" srcOrd="0" destOrd="0" presId="urn:microsoft.com/office/officeart/2005/8/layout/orgChart1"/>
    <dgm:cxn modelId="{FD3A81BF-1834-41AF-8912-D13CD521A00A}" type="presOf" srcId="{5F1D2FED-1B6B-43A0-AB65-2341646B1734}" destId="{F564B439-5FB3-4D48-BB4B-595AF3780CC8}" srcOrd="0" destOrd="0" presId="urn:microsoft.com/office/officeart/2005/8/layout/orgChart1"/>
    <dgm:cxn modelId="{9465D3C5-8E71-41F8-8240-4932B51CBABD}" type="presOf" srcId="{B064D252-51CF-44CA-AA6A-F04A0245FC2A}" destId="{F20A33B6-CF7D-4CE8-B651-EC0925EBF372}" srcOrd="0" destOrd="0" presId="urn:microsoft.com/office/officeart/2005/8/layout/orgChart1"/>
    <dgm:cxn modelId="{E5E95E78-EB80-45AA-944F-31D4EF9880CB}" type="presOf" srcId="{AB1D8FBD-4D4F-415F-95D8-1D95BEAA2B95}" destId="{76E2E1F1-56CE-4353-B221-404AC8716958}" srcOrd="1" destOrd="0" presId="urn:microsoft.com/office/officeart/2005/8/layout/orgChart1"/>
    <dgm:cxn modelId="{E23B773D-2E3A-4A91-84DD-4AD38515858C}" type="presOf" srcId="{AB1D8FBD-4D4F-415F-95D8-1D95BEAA2B95}" destId="{3692C8A9-7726-449B-A28C-C0B62B318148}" srcOrd="0" destOrd="0" presId="urn:microsoft.com/office/officeart/2005/8/layout/orgChart1"/>
    <dgm:cxn modelId="{033210C4-B714-4FFE-B9C4-223712D5D914}" type="presOf" srcId="{C866FC95-894A-4CC4-9058-BE33C7DF46B9}" destId="{5995DBE4-889A-4A40-B832-C690F75B9ACB}" srcOrd="0" destOrd="0" presId="urn:microsoft.com/office/officeart/2005/8/layout/orgChart1"/>
    <dgm:cxn modelId="{2C4514A9-5AAD-4C30-B505-446503E7CB93}" type="presOf" srcId="{FC4EF4BD-FCA3-4770-BB91-F7EB5D148655}" destId="{5948C9F4-3A1C-4126-9D1D-848684063BC5}" srcOrd="0" destOrd="0" presId="urn:microsoft.com/office/officeart/2005/8/layout/orgChart1"/>
    <dgm:cxn modelId="{58E928B9-8F9F-458B-BD54-B025E0DB16B6}" type="presOf" srcId="{815AE0E5-21DA-4BF6-9FDB-81A096CBD268}" destId="{05FB127B-2A85-411B-974E-978BA6B3DD40}" srcOrd="1" destOrd="0" presId="urn:microsoft.com/office/officeart/2005/8/layout/orgChart1"/>
    <dgm:cxn modelId="{80E6DACA-CB28-4D4F-924D-39088BF43063}" srcId="{AB1D8FBD-4D4F-415F-95D8-1D95BEAA2B95}" destId="{815AE0E5-21DA-4BF6-9FDB-81A096CBD268}" srcOrd="4" destOrd="0" parTransId="{C866FC95-894A-4CC4-9058-BE33C7DF46B9}" sibTransId="{1EC2DC94-9634-4816-8F10-0B3BBC8A1D58}"/>
    <dgm:cxn modelId="{CB143011-7F8E-4CCC-A73E-E3F96C99DCF8}" srcId="{AB1D8FBD-4D4F-415F-95D8-1D95BEAA2B95}" destId="{B064D252-51CF-44CA-AA6A-F04A0245FC2A}" srcOrd="2" destOrd="0" parTransId="{7D009EC6-C191-4D59-A562-53BC53C3AB46}" sibTransId="{A68C4C46-8681-4049-AC2C-C955C4D471D2}"/>
    <dgm:cxn modelId="{3CE7EBC2-9AA9-46EB-A237-E1A5DB5FDBAE}" type="presOf" srcId="{FC4EF4BD-FCA3-4770-BB91-F7EB5D148655}" destId="{BF3FDAE6-391F-44CF-9062-3F5FBCA14652}" srcOrd="1" destOrd="0" presId="urn:microsoft.com/office/officeart/2005/8/layout/orgChart1"/>
    <dgm:cxn modelId="{4D8012F1-1DD2-47E7-B752-BEC4644D8F71}" type="presOf" srcId="{B9F44FEA-4BA3-440D-8539-CD328F94BED7}" destId="{189FFC18-477A-4493-A865-A2FBCD621DBD}" srcOrd="0" destOrd="0" presId="urn:microsoft.com/office/officeart/2005/8/layout/orgChart1"/>
    <dgm:cxn modelId="{0B563632-A53B-4328-A682-2ECE4757E72B}" type="presOf" srcId="{1730E1BA-F264-4BC1-B4DB-F41A67C3BAB1}" destId="{8B4ADDC0-253B-4400-A1AA-BCB395562361}" srcOrd="0" destOrd="0" presId="urn:microsoft.com/office/officeart/2005/8/layout/orgChart1"/>
    <dgm:cxn modelId="{526FDBC3-7F92-4C9B-B1F4-144B07C3F690}" srcId="{AB1D8FBD-4D4F-415F-95D8-1D95BEAA2B95}" destId="{FCF868B8-9D05-411D-8A84-91D72637FB70}" srcOrd="3" destOrd="0" parTransId="{B9F44FEA-4BA3-440D-8539-CD328F94BED7}" sibTransId="{4AE1BA24-EB24-4F3D-B1E6-76BF50EC413E}"/>
    <dgm:cxn modelId="{5E04FEA4-7CC9-4517-8C04-4AB7A917C18A}" srcId="{AB1D8FBD-4D4F-415F-95D8-1D95BEAA2B95}" destId="{FC4EF4BD-FCA3-4770-BB91-F7EB5D148655}" srcOrd="0" destOrd="0" parTransId="{1730E1BA-F264-4BC1-B4DB-F41A67C3BAB1}" sibTransId="{C7EC771F-71B1-4930-A84E-CA2EC872922A}"/>
    <dgm:cxn modelId="{C7D069AE-4C53-461D-9AEC-8E7437DE775E}" type="presOf" srcId="{AE346D4B-B2D3-45F8-8360-46CE0712DCB5}" destId="{A67DC25C-A6A3-4EB1-A931-CBCE89CBCE9D}" srcOrd="0" destOrd="0" presId="urn:microsoft.com/office/officeart/2005/8/layout/orgChart1"/>
    <dgm:cxn modelId="{9108EA8D-7CA2-40C7-96FD-1BDE97ABD5C9}" type="presOf" srcId="{B064D252-51CF-44CA-AA6A-F04A0245FC2A}" destId="{C526FCD7-D2D8-4974-A8D0-0402B9C28F42}" srcOrd="1" destOrd="0" presId="urn:microsoft.com/office/officeart/2005/8/layout/orgChart1"/>
    <dgm:cxn modelId="{17ECC6BE-0365-41E4-B442-AD94D396FA2C}" type="presOf" srcId="{AE346D4B-B2D3-45F8-8360-46CE0712DCB5}" destId="{A0E2B112-AC19-4FC8-B276-23898860DA75}" srcOrd="1" destOrd="0" presId="urn:microsoft.com/office/officeart/2005/8/layout/orgChart1"/>
    <dgm:cxn modelId="{3A2ACF62-4DE2-4D2F-9F00-8CE0AE476C44}" type="presOf" srcId="{FCF868B8-9D05-411D-8A84-91D72637FB70}" destId="{7695D180-64D0-467F-9F29-C143DBB4AB8C}" srcOrd="0" destOrd="0" presId="urn:microsoft.com/office/officeart/2005/8/layout/orgChart1"/>
    <dgm:cxn modelId="{C76912CA-608D-427C-99DD-7B3EE0754265}" type="presParOf" srcId="{9BD5BBEA-022F-4189-9ED5-C6AC5D155C16}" destId="{E4CF83C9-4A25-44C7-91B8-890AF41CB7BB}" srcOrd="0" destOrd="0" presId="urn:microsoft.com/office/officeart/2005/8/layout/orgChart1"/>
    <dgm:cxn modelId="{54485A52-38D7-42DD-9EA6-FFAA8B948136}" type="presParOf" srcId="{E4CF83C9-4A25-44C7-91B8-890AF41CB7BB}" destId="{C1A12B31-729D-411C-97EC-1EEF9C6B0E66}" srcOrd="0" destOrd="0" presId="urn:microsoft.com/office/officeart/2005/8/layout/orgChart1"/>
    <dgm:cxn modelId="{5856493B-39F6-415A-9D9B-B0A6830FD635}" type="presParOf" srcId="{C1A12B31-729D-411C-97EC-1EEF9C6B0E66}" destId="{3692C8A9-7726-449B-A28C-C0B62B318148}" srcOrd="0" destOrd="0" presId="urn:microsoft.com/office/officeart/2005/8/layout/orgChart1"/>
    <dgm:cxn modelId="{39859C6E-613E-4D99-B0B1-F293A65B5886}" type="presParOf" srcId="{C1A12B31-729D-411C-97EC-1EEF9C6B0E66}" destId="{76E2E1F1-56CE-4353-B221-404AC8716958}" srcOrd="1" destOrd="0" presId="urn:microsoft.com/office/officeart/2005/8/layout/orgChart1"/>
    <dgm:cxn modelId="{1EFF3167-2E86-4E2E-98FD-3326426840A1}" type="presParOf" srcId="{E4CF83C9-4A25-44C7-91B8-890AF41CB7BB}" destId="{E7758FD6-E7D7-4BEE-A72C-C6025B46F6B5}" srcOrd="1" destOrd="0" presId="urn:microsoft.com/office/officeart/2005/8/layout/orgChart1"/>
    <dgm:cxn modelId="{1FFF47BA-FCD1-4152-B8EE-1C2E339C0704}" type="presParOf" srcId="{E7758FD6-E7D7-4BEE-A72C-C6025B46F6B5}" destId="{8B4ADDC0-253B-4400-A1AA-BCB395562361}" srcOrd="0" destOrd="0" presId="urn:microsoft.com/office/officeart/2005/8/layout/orgChart1"/>
    <dgm:cxn modelId="{DAAA5E2B-2998-4523-AD62-4EAF5CA21856}" type="presParOf" srcId="{E7758FD6-E7D7-4BEE-A72C-C6025B46F6B5}" destId="{11585172-374A-4D61-9488-DAA9E7E2351A}" srcOrd="1" destOrd="0" presId="urn:microsoft.com/office/officeart/2005/8/layout/orgChart1"/>
    <dgm:cxn modelId="{893A2AC1-88B0-4519-905F-8726C6BC0CC0}" type="presParOf" srcId="{11585172-374A-4D61-9488-DAA9E7E2351A}" destId="{D86AB706-79AC-416B-A0F2-86C079E8A3A0}" srcOrd="0" destOrd="0" presId="urn:microsoft.com/office/officeart/2005/8/layout/orgChart1"/>
    <dgm:cxn modelId="{7D51960A-2F99-4085-A08F-C78846CC33B8}" type="presParOf" srcId="{D86AB706-79AC-416B-A0F2-86C079E8A3A0}" destId="{5948C9F4-3A1C-4126-9D1D-848684063BC5}" srcOrd="0" destOrd="0" presId="urn:microsoft.com/office/officeart/2005/8/layout/orgChart1"/>
    <dgm:cxn modelId="{1E475227-F4B1-4FC2-AA9C-04DAEF811CF6}" type="presParOf" srcId="{D86AB706-79AC-416B-A0F2-86C079E8A3A0}" destId="{BF3FDAE6-391F-44CF-9062-3F5FBCA14652}" srcOrd="1" destOrd="0" presId="urn:microsoft.com/office/officeart/2005/8/layout/orgChart1"/>
    <dgm:cxn modelId="{95DE4AD1-A013-4660-853A-6605FAC04EA4}" type="presParOf" srcId="{11585172-374A-4D61-9488-DAA9E7E2351A}" destId="{EA91CF68-E7FF-4C3E-84CD-7162CB13BE20}" srcOrd="1" destOrd="0" presId="urn:microsoft.com/office/officeart/2005/8/layout/orgChart1"/>
    <dgm:cxn modelId="{746E94F4-CBEF-449E-9FA1-AF7AA91DA082}" type="presParOf" srcId="{11585172-374A-4D61-9488-DAA9E7E2351A}" destId="{95A471FF-805B-451E-8A95-CB8A5908B1C2}" srcOrd="2" destOrd="0" presId="urn:microsoft.com/office/officeart/2005/8/layout/orgChart1"/>
    <dgm:cxn modelId="{D7CA26FF-CC71-40BE-8225-A870FB5469F3}" type="presParOf" srcId="{E7758FD6-E7D7-4BEE-A72C-C6025B46F6B5}" destId="{F564B439-5FB3-4D48-BB4B-595AF3780CC8}" srcOrd="2" destOrd="0" presId="urn:microsoft.com/office/officeart/2005/8/layout/orgChart1"/>
    <dgm:cxn modelId="{4C0A8CAD-C126-4DF5-949F-405D6AF1A649}" type="presParOf" srcId="{E7758FD6-E7D7-4BEE-A72C-C6025B46F6B5}" destId="{C27C479E-9585-4E15-A072-1F7E364F0608}" srcOrd="3" destOrd="0" presId="urn:microsoft.com/office/officeart/2005/8/layout/orgChart1"/>
    <dgm:cxn modelId="{E9473D97-C377-476F-84F4-5AB4977DD360}" type="presParOf" srcId="{C27C479E-9585-4E15-A072-1F7E364F0608}" destId="{8869371E-25E2-402B-B7B6-6D5D055D2BF8}" srcOrd="0" destOrd="0" presId="urn:microsoft.com/office/officeart/2005/8/layout/orgChart1"/>
    <dgm:cxn modelId="{098F558B-CBA9-424B-80AF-5DE028032B30}" type="presParOf" srcId="{8869371E-25E2-402B-B7B6-6D5D055D2BF8}" destId="{A67DC25C-A6A3-4EB1-A931-CBCE89CBCE9D}" srcOrd="0" destOrd="0" presId="urn:microsoft.com/office/officeart/2005/8/layout/orgChart1"/>
    <dgm:cxn modelId="{DF80FE3C-BE95-4CE1-A545-EA342B52A243}" type="presParOf" srcId="{8869371E-25E2-402B-B7B6-6D5D055D2BF8}" destId="{A0E2B112-AC19-4FC8-B276-23898860DA75}" srcOrd="1" destOrd="0" presId="urn:microsoft.com/office/officeart/2005/8/layout/orgChart1"/>
    <dgm:cxn modelId="{3D9CD2A7-CC2E-45CE-AB7D-2EF9AEE5FB6B}" type="presParOf" srcId="{C27C479E-9585-4E15-A072-1F7E364F0608}" destId="{3FA9D9F1-82E4-4CAD-8A3C-ED3A96F5602E}" srcOrd="1" destOrd="0" presId="urn:microsoft.com/office/officeart/2005/8/layout/orgChart1"/>
    <dgm:cxn modelId="{63A68590-070B-40F4-9ACC-161B96E6F49E}" type="presParOf" srcId="{C27C479E-9585-4E15-A072-1F7E364F0608}" destId="{BE26D14A-6788-47BC-8CB8-35B5B9FB6E37}" srcOrd="2" destOrd="0" presId="urn:microsoft.com/office/officeart/2005/8/layout/orgChart1"/>
    <dgm:cxn modelId="{65557B14-67D4-4E4F-AC25-CDFDF83A1C91}" type="presParOf" srcId="{E7758FD6-E7D7-4BEE-A72C-C6025B46F6B5}" destId="{20AD0EBF-5774-4DA3-BE2B-6CA368D0A0E4}" srcOrd="4" destOrd="0" presId="urn:microsoft.com/office/officeart/2005/8/layout/orgChart1"/>
    <dgm:cxn modelId="{D3C96AF3-31A6-4343-911D-04951F8249D7}" type="presParOf" srcId="{E7758FD6-E7D7-4BEE-A72C-C6025B46F6B5}" destId="{F32CF7A2-E85A-405F-B51E-92059D2C720E}" srcOrd="5" destOrd="0" presId="urn:microsoft.com/office/officeart/2005/8/layout/orgChart1"/>
    <dgm:cxn modelId="{5429C111-25DB-4103-91CF-0F598F2F65DD}" type="presParOf" srcId="{F32CF7A2-E85A-405F-B51E-92059D2C720E}" destId="{14E6BB8A-CAB4-43B5-8D4C-D7DEEF3DC177}" srcOrd="0" destOrd="0" presId="urn:microsoft.com/office/officeart/2005/8/layout/orgChart1"/>
    <dgm:cxn modelId="{63B90FC5-7D36-4AE9-8C6B-EB22579E2D2F}" type="presParOf" srcId="{14E6BB8A-CAB4-43B5-8D4C-D7DEEF3DC177}" destId="{F20A33B6-CF7D-4CE8-B651-EC0925EBF372}" srcOrd="0" destOrd="0" presId="urn:microsoft.com/office/officeart/2005/8/layout/orgChart1"/>
    <dgm:cxn modelId="{A7AF5055-5544-451B-ADDD-ACA1001CC1CA}" type="presParOf" srcId="{14E6BB8A-CAB4-43B5-8D4C-D7DEEF3DC177}" destId="{C526FCD7-D2D8-4974-A8D0-0402B9C28F42}" srcOrd="1" destOrd="0" presId="urn:microsoft.com/office/officeart/2005/8/layout/orgChart1"/>
    <dgm:cxn modelId="{03A050EC-AE7D-409A-9DEE-DFACB69C960A}" type="presParOf" srcId="{F32CF7A2-E85A-405F-B51E-92059D2C720E}" destId="{5A1A2AE0-F426-4575-BADC-7A73CE52FB47}" srcOrd="1" destOrd="0" presId="urn:microsoft.com/office/officeart/2005/8/layout/orgChart1"/>
    <dgm:cxn modelId="{E538068A-7190-4587-A7EA-63112A656908}" type="presParOf" srcId="{F32CF7A2-E85A-405F-B51E-92059D2C720E}" destId="{6C57367B-CADD-4AC9-A3C4-D3C34BBC22D8}" srcOrd="2" destOrd="0" presId="urn:microsoft.com/office/officeart/2005/8/layout/orgChart1"/>
    <dgm:cxn modelId="{5FD1EF22-D91F-4C2E-8EA6-5DC864A90855}" type="presParOf" srcId="{E7758FD6-E7D7-4BEE-A72C-C6025B46F6B5}" destId="{189FFC18-477A-4493-A865-A2FBCD621DBD}" srcOrd="6" destOrd="0" presId="urn:microsoft.com/office/officeart/2005/8/layout/orgChart1"/>
    <dgm:cxn modelId="{613DAF3B-FF49-4395-949A-40486DAE48D6}" type="presParOf" srcId="{E7758FD6-E7D7-4BEE-A72C-C6025B46F6B5}" destId="{6424CECF-C571-4AEB-A03F-CA80560D8DBA}" srcOrd="7" destOrd="0" presId="urn:microsoft.com/office/officeart/2005/8/layout/orgChart1"/>
    <dgm:cxn modelId="{641BB616-C10F-4611-B0F8-02E6BE3B947D}" type="presParOf" srcId="{6424CECF-C571-4AEB-A03F-CA80560D8DBA}" destId="{54E5260F-C9E5-4BB2-A3C7-F06465203AFB}" srcOrd="0" destOrd="0" presId="urn:microsoft.com/office/officeart/2005/8/layout/orgChart1"/>
    <dgm:cxn modelId="{38C64E23-979B-4A76-B262-D0D5A5F8B5B2}" type="presParOf" srcId="{54E5260F-C9E5-4BB2-A3C7-F06465203AFB}" destId="{7695D180-64D0-467F-9F29-C143DBB4AB8C}" srcOrd="0" destOrd="0" presId="urn:microsoft.com/office/officeart/2005/8/layout/orgChart1"/>
    <dgm:cxn modelId="{C4D9FA20-D8DA-4349-B697-EF0157494A84}" type="presParOf" srcId="{54E5260F-C9E5-4BB2-A3C7-F06465203AFB}" destId="{2BD06948-558F-443D-B10C-E8DD54D2ECBB}" srcOrd="1" destOrd="0" presId="urn:microsoft.com/office/officeart/2005/8/layout/orgChart1"/>
    <dgm:cxn modelId="{A570AF9D-86E4-4832-A003-EF967D875FCB}" type="presParOf" srcId="{6424CECF-C571-4AEB-A03F-CA80560D8DBA}" destId="{296000B8-A3C5-41DF-83CF-5EB8C73A1ADE}" srcOrd="1" destOrd="0" presId="urn:microsoft.com/office/officeart/2005/8/layout/orgChart1"/>
    <dgm:cxn modelId="{7A4749A2-7074-4854-AD5C-024292A532B2}" type="presParOf" srcId="{6424CECF-C571-4AEB-A03F-CA80560D8DBA}" destId="{4E292A47-4D4A-4113-AC0E-D5F9717D0F1D}" srcOrd="2" destOrd="0" presId="urn:microsoft.com/office/officeart/2005/8/layout/orgChart1"/>
    <dgm:cxn modelId="{73C4DB6B-525C-48F7-903B-D40DAD449C25}" type="presParOf" srcId="{E7758FD6-E7D7-4BEE-A72C-C6025B46F6B5}" destId="{5995DBE4-889A-4A40-B832-C690F75B9ACB}" srcOrd="8" destOrd="0" presId="urn:microsoft.com/office/officeart/2005/8/layout/orgChart1"/>
    <dgm:cxn modelId="{71068D6B-AD3D-49C1-8741-4E0B24C0048D}" type="presParOf" srcId="{E7758FD6-E7D7-4BEE-A72C-C6025B46F6B5}" destId="{111D869F-79C5-45D7-A3CC-BCD49F7A59E2}" srcOrd="9" destOrd="0" presId="urn:microsoft.com/office/officeart/2005/8/layout/orgChart1"/>
    <dgm:cxn modelId="{3C65BC1F-C68C-4569-B0D2-1CFB88466985}" type="presParOf" srcId="{111D869F-79C5-45D7-A3CC-BCD49F7A59E2}" destId="{32E9DB9D-86E1-4D39-A6C9-92EBE67888B4}" srcOrd="0" destOrd="0" presId="urn:microsoft.com/office/officeart/2005/8/layout/orgChart1"/>
    <dgm:cxn modelId="{8417B901-54CE-46AD-B617-24EB693FF2E3}" type="presParOf" srcId="{32E9DB9D-86E1-4D39-A6C9-92EBE67888B4}" destId="{352ECD03-21B5-4AF1-81AC-B85E86244ED4}" srcOrd="0" destOrd="0" presId="urn:microsoft.com/office/officeart/2005/8/layout/orgChart1"/>
    <dgm:cxn modelId="{19FA7570-3413-4CA0-89EC-432E248CDC65}" type="presParOf" srcId="{32E9DB9D-86E1-4D39-A6C9-92EBE67888B4}" destId="{05FB127B-2A85-411B-974E-978BA6B3DD40}" srcOrd="1" destOrd="0" presId="urn:microsoft.com/office/officeart/2005/8/layout/orgChart1"/>
    <dgm:cxn modelId="{CF3AFB4A-4B50-4AA9-91FD-EF60BCBEC585}" type="presParOf" srcId="{111D869F-79C5-45D7-A3CC-BCD49F7A59E2}" destId="{33D05E3A-C390-4A71-824F-0427F23BF7B9}" srcOrd="1" destOrd="0" presId="urn:microsoft.com/office/officeart/2005/8/layout/orgChart1"/>
    <dgm:cxn modelId="{7DD19FBD-C879-4B34-B142-D28654EAEB0B}" type="presParOf" srcId="{111D869F-79C5-45D7-A3CC-BCD49F7A59E2}" destId="{E8F96FEC-6733-44EB-8E5F-5543BA45C8FE}" srcOrd="2" destOrd="0" presId="urn:microsoft.com/office/officeart/2005/8/layout/orgChart1"/>
    <dgm:cxn modelId="{E431682C-F9B4-4383-85D7-BBBFD5B63409}" type="presParOf" srcId="{E4CF83C9-4A25-44C7-91B8-890AF41CB7BB}" destId="{17D11A1B-E137-4AF8-B301-56A0324EC84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95DBE4-889A-4A40-B832-C690F75B9ACB}">
      <dsp:nvSpPr>
        <dsp:cNvPr id="0" name=""/>
        <dsp:cNvSpPr/>
      </dsp:nvSpPr>
      <dsp:spPr>
        <a:xfrm>
          <a:off x="5899211" y="1270694"/>
          <a:ext cx="4955320" cy="1184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923"/>
              </a:lnTo>
              <a:lnTo>
                <a:pt x="4955320" y="982923"/>
              </a:lnTo>
              <a:lnTo>
                <a:pt x="4955320" y="11844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9FFC18-477A-4493-A865-A2FBCD621DBD}">
      <dsp:nvSpPr>
        <dsp:cNvPr id="0" name=""/>
        <dsp:cNvSpPr/>
      </dsp:nvSpPr>
      <dsp:spPr>
        <a:xfrm>
          <a:off x="5899211" y="1270694"/>
          <a:ext cx="2646067" cy="1184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923"/>
              </a:lnTo>
              <a:lnTo>
                <a:pt x="2646067" y="982923"/>
              </a:lnTo>
              <a:lnTo>
                <a:pt x="2646067" y="11844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D0EBF-5774-4DA3-BE2B-6CA368D0A0E4}">
      <dsp:nvSpPr>
        <dsp:cNvPr id="0" name=""/>
        <dsp:cNvSpPr/>
      </dsp:nvSpPr>
      <dsp:spPr>
        <a:xfrm>
          <a:off x="5899211" y="1270694"/>
          <a:ext cx="165734" cy="1184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2923"/>
              </a:lnTo>
              <a:lnTo>
                <a:pt x="165734" y="982923"/>
              </a:lnTo>
              <a:lnTo>
                <a:pt x="165734" y="11844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64B439-5FB3-4D48-BB4B-595AF3780CC8}">
      <dsp:nvSpPr>
        <dsp:cNvPr id="0" name=""/>
        <dsp:cNvSpPr/>
      </dsp:nvSpPr>
      <dsp:spPr>
        <a:xfrm>
          <a:off x="3492601" y="1270694"/>
          <a:ext cx="2406609" cy="1184430"/>
        </a:xfrm>
        <a:custGeom>
          <a:avLst/>
          <a:gdLst/>
          <a:ahLst/>
          <a:cxnLst/>
          <a:rect l="0" t="0" r="0" b="0"/>
          <a:pathLst>
            <a:path>
              <a:moveTo>
                <a:pt x="2406609" y="0"/>
              </a:moveTo>
              <a:lnTo>
                <a:pt x="2406609" y="982923"/>
              </a:lnTo>
              <a:lnTo>
                <a:pt x="0" y="982923"/>
              </a:lnTo>
              <a:lnTo>
                <a:pt x="0" y="11844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ADDC0-253B-4400-A1AA-BCB395562361}">
      <dsp:nvSpPr>
        <dsp:cNvPr id="0" name=""/>
        <dsp:cNvSpPr/>
      </dsp:nvSpPr>
      <dsp:spPr>
        <a:xfrm>
          <a:off x="1017613" y="1270694"/>
          <a:ext cx="4881597" cy="1184430"/>
        </a:xfrm>
        <a:custGeom>
          <a:avLst/>
          <a:gdLst/>
          <a:ahLst/>
          <a:cxnLst/>
          <a:rect l="0" t="0" r="0" b="0"/>
          <a:pathLst>
            <a:path>
              <a:moveTo>
                <a:pt x="4881597" y="0"/>
              </a:moveTo>
              <a:lnTo>
                <a:pt x="4881597" y="982923"/>
              </a:lnTo>
              <a:lnTo>
                <a:pt x="0" y="982923"/>
              </a:lnTo>
              <a:lnTo>
                <a:pt x="0" y="118443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2C8A9-7726-449B-A28C-C0B62B318148}">
      <dsp:nvSpPr>
        <dsp:cNvPr id="0" name=""/>
        <dsp:cNvSpPr/>
      </dsp:nvSpPr>
      <dsp:spPr>
        <a:xfrm>
          <a:off x="2888473" y="206343"/>
          <a:ext cx="6021476" cy="1064351"/>
        </a:xfrm>
        <a:prstGeom prst="rect">
          <a:avLst/>
        </a:prstGeom>
        <a:solidFill>
          <a:srgbClr val="2D23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Президент Ассоциации медицинских сестер Республики Татарстан,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Главный внештатный специалист по сестринскому делу Министерства здравоохранения Республики Татарстан, заместитель директора ГАПОУ «Казанский медицинский колледж» 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Ванюшина Т.В.</a:t>
          </a:r>
        </a:p>
      </dsp:txBody>
      <dsp:txXfrm>
        <a:off x="2888473" y="206343"/>
        <a:ext cx="6021476" cy="1064351"/>
      </dsp:txXfrm>
    </dsp:sp>
    <dsp:sp modelId="{5948C9F4-3A1C-4126-9D1D-848684063BC5}">
      <dsp:nvSpPr>
        <dsp:cNvPr id="0" name=""/>
        <dsp:cNvSpPr/>
      </dsp:nvSpPr>
      <dsp:spPr>
        <a:xfrm>
          <a:off x="616" y="2455125"/>
          <a:ext cx="2033994" cy="1666848"/>
        </a:xfrm>
        <a:prstGeom prst="rect">
          <a:avLst/>
        </a:prstGeom>
        <a:solidFill>
          <a:srgbClr val="2D23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Главная медицинская сестра ГАУЗ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«Городская поликлиника №21» 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Соловьева Э.И.</a:t>
          </a:r>
        </a:p>
      </dsp:txBody>
      <dsp:txXfrm>
        <a:off x="616" y="2455125"/>
        <a:ext cx="2033994" cy="1666848"/>
      </dsp:txXfrm>
    </dsp:sp>
    <dsp:sp modelId="{A67DC25C-A6A3-4EB1-A931-CBCE89CBCE9D}">
      <dsp:nvSpPr>
        <dsp:cNvPr id="0" name=""/>
        <dsp:cNvSpPr/>
      </dsp:nvSpPr>
      <dsp:spPr>
        <a:xfrm>
          <a:off x="2437625" y="2455125"/>
          <a:ext cx="2109952" cy="1665197"/>
        </a:xfrm>
        <a:prstGeom prst="rect">
          <a:avLst/>
        </a:prstGeom>
        <a:solidFill>
          <a:srgbClr val="2D23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 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главного врача по работе с сестринским персоналом ГАУЗ «ДРКБ МЗ РТ»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Погуляй Н.А.</a:t>
          </a:r>
        </a:p>
      </dsp:txBody>
      <dsp:txXfrm>
        <a:off x="2437625" y="2455125"/>
        <a:ext cx="2109952" cy="1665197"/>
      </dsp:txXfrm>
    </dsp:sp>
    <dsp:sp modelId="{F20A33B6-CF7D-4CE8-B651-EC0925EBF372}">
      <dsp:nvSpPr>
        <dsp:cNvPr id="0" name=""/>
        <dsp:cNvSpPr/>
      </dsp:nvSpPr>
      <dsp:spPr>
        <a:xfrm>
          <a:off x="4950592" y="2455125"/>
          <a:ext cx="2228707" cy="1653769"/>
        </a:xfrm>
        <a:prstGeom prst="rect">
          <a:avLst/>
        </a:prstGeom>
        <a:solidFill>
          <a:srgbClr val="2D23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Главная медицинская сестра ГАУЗ «РКОД МЗ РТ им. проф. М.З. Сигала»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Сафина Г.А.</a:t>
          </a:r>
        </a:p>
      </dsp:txBody>
      <dsp:txXfrm>
        <a:off x="4950592" y="2455125"/>
        <a:ext cx="2228707" cy="1653769"/>
      </dsp:txXfrm>
    </dsp:sp>
    <dsp:sp modelId="{7695D180-64D0-467F-9F29-C143DBB4AB8C}">
      <dsp:nvSpPr>
        <dsp:cNvPr id="0" name=""/>
        <dsp:cNvSpPr/>
      </dsp:nvSpPr>
      <dsp:spPr>
        <a:xfrm>
          <a:off x="7582314" y="2455125"/>
          <a:ext cx="1925928" cy="1666848"/>
        </a:xfrm>
        <a:prstGeom prst="rect">
          <a:avLst/>
        </a:prstGeom>
        <a:solidFill>
          <a:srgbClr val="2D23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 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главного врача по работе с сестринским персоналом ГАУЗ «ГКБ №7 им. М.Н. Садыкова»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Губаева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Л.Т.</a:t>
          </a:r>
        </a:p>
      </dsp:txBody>
      <dsp:txXfrm>
        <a:off x="7582314" y="2455125"/>
        <a:ext cx="1925928" cy="1666848"/>
      </dsp:txXfrm>
    </dsp:sp>
    <dsp:sp modelId="{352ECD03-21B5-4AF1-81AC-B85E86244ED4}">
      <dsp:nvSpPr>
        <dsp:cNvPr id="0" name=""/>
        <dsp:cNvSpPr/>
      </dsp:nvSpPr>
      <dsp:spPr>
        <a:xfrm>
          <a:off x="9911257" y="2455125"/>
          <a:ext cx="1886548" cy="1660284"/>
        </a:xfrm>
        <a:prstGeom prst="rect">
          <a:avLst/>
        </a:prstGeom>
        <a:solidFill>
          <a:srgbClr val="2D23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Член Правления 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Главная медицинская сестра ГАУЗ «РЦК МЗ РТ»</a:t>
          </a:r>
          <a:b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Форстман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О.Ф.</a:t>
          </a:r>
        </a:p>
      </dsp:txBody>
      <dsp:txXfrm>
        <a:off x="9911257" y="2455125"/>
        <a:ext cx="1886548" cy="1660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637768-44F2-4EE9-B4DE-485FD4CF9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902F89A-5F14-45D9-835C-FFAE994C7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B46FC00-BB71-4AA6-873C-928C9D008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72A38C2-FC2B-47B5-9EEE-8E4445C7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7C67C20-0444-42A5-939B-827C154E0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8922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A002B7-17D3-48ED-BF91-3CCF8B570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3A77C73-11C3-4020-B85D-BB5B1D7D2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C335C20-53FF-46C7-AF03-E4E7089B3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21F4F49-B348-46D3-AFE7-4AB7DC32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47A2406-72FE-4A4A-983B-8B11C411F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598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95B5ACB-2DEE-43DC-AB77-6EBF8C70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2DEDD0D-ACDD-472B-8F8A-EC54D85AF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7EC51E3-7C2D-4053-9D21-659474447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126DE11-B91E-48D8-BB3A-F839DFC6C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21FB4ED-7AED-4661-A528-99473A6E0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815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D64E60-F599-407D-98A3-50A6F66FB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72EE6C5-B256-4FB8-8FFF-E9C4FBCC8F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7652EDD-73DD-44DF-8766-9BBF6B6F9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DED908E-7C9E-4B86-A40A-D2F1DC77F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4B824A6-3FD6-416A-9C6A-E79860016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03E0857-C0B6-4180-8EBE-FAAD1139C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3767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C9BDE41-BC24-492F-8136-EC6332DA5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DA63352-4B02-4F88-A46B-5830091D5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4ADC83D-3A1E-4548-963B-B0C76A9CE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FAB89D8-E105-4AB1-AC90-C0AAADD1B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09454CE-C0B3-4E9A-9E15-5E13C823DF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0BD9301-33E6-4366-8BFB-584728753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72B5A9CB-BF68-4BB2-84FA-D3E3EB90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DC40FCD-A777-46B3-9038-FF4BA847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4854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9336C4-0212-43FC-9EBD-17F8A645B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EFEAAECF-CB18-404F-8AD1-72F7D3182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5F68183-B989-4C10-B93B-A67E0BBC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550C478-3CA9-456C-87B8-F7FC4CF4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2744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B7C0C9C1-3E45-4389-B0F1-42887637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6EE2ADD6-39A2-4766-9259-4217910A3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52D5E60-B8A1-4013-9A1B-8F347B8C8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222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FE39154-B2AB-4DD5-8C52-CBCE3272A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07F480C-DE6B-4F29-B05E-D862D6D53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682ACEDA-21D6-4FBF-BDE9-382FA5C28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07A50E6-8ACD-4842-B6CF-90217345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425B1B6-D22A-43B9-85AC-B237D737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D777D52-74BD-4B7F-9AC1-1FFD5F75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44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D0117B-6992-45F9-ABEB-F142FD94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ECD0C4A7-AB3E-4538-AB82-C9DB6A8EE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F2795E4-5DE1-4AB2-85E0-35947078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45AFF64-C361-4B4F-ADFF-D048ABD7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FAF2A3F-ED78-4F17-89D5-857FE25F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4C21F77-3FDE-4166-85A8-FDBBC936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045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1116920-A073-4E80-A657-2E16A09B4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FA1E381-A094-4C4B-B7AA-BEA91DFAFE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798AA9F-5569-424C-81E5-E11540E15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B471CB9-B991-4B74-902E-97FAF188D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CCF20A4-647A-4172-B9CE-AFA806E4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1851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18ED3D37-FC59-4E5E-8C51-3FA59633F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C61427E-F5B6-46CC-8108-7276C3AEC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826230C-545E-4EB1-B56F-81185FB30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D669196-7CA7-495B-8516-0D8FD0C95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B6C7618-7602-4982-BD97-0D2F9D8D8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316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89A1CA-2C33-4B70-9D46-217609268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25743D5-71D3-4E31-979B-ABDB6791A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6B7FBB8-9465-4355-8352-85B34EDFF1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813E3-D4E8-4C10-9CDA-7894E5AE12B0}" type="datetimeFigureOut">
              <a:rPr lang="ru-RU" smtClean="0"/>
              <a:pPr/>
              <a:t>18.12.2024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EB98C68-D684-4F40-9A3E-F950F82A1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4124097-545D-4F95-9085-937E557CA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CEEE53-EA30-4203-82B6-6D31B9FA7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60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msrt.ru/amsrt/how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msrt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msrt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AF2AD8-990D-4543-ADA0-60468CC1B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238" y="1070601"/>
            <a:ext cx="10901778" cy="4607511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деятельности </a:t>
            </a:r>
            <a:r>
              <a:rPr lang="ru-RU" sz="4800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главных медицинских сестер Министерства здравоохранения Республики Татарстан и Ассоциации </a:t>
            </a:r>
            <a:r>
              <a:rPr lang="ru-RU" sz="4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сестер Республики </a:t>
            </a:r>
            <a:r>
              <a:rPr lang="ru-RU" sz="4800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Татарстан </a:t>
            </a:r>
            <a:r>
              <a:rPr lang="ru-RU" sz="4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6739C8D-E078-4C63-A355-44FA55D47D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688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5105A4-8A45-4E0B-8719-260AE4EEA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АМС РТ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="" xmlns:a16="http://schemas.microsoft.com/office/drawing/2014/main" id="{A0BFCE55-71D3-463A-894E-FE80628C91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85709215"/>
              </p:ext>
            </p:extLst>
          </p:nvPr>
        </p:nvGraphicFramePr>
        <p:xfrm>
          <a:off x="195309" y="1548518"/>
          <a:ext cx="11798423" cy="5109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5A44397-C8EE-482D-B35D-75309DF22E6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19096" y="0"/>
            <a:ext cx="1572904" cy="15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017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50E21EE-96CC-4DF9-BF46-FBF05E4A89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19096" y="0"/>
            <a:ext cx="1572904" cy="154851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4DB9457-F7D3-4299-A29D-BD8A70CA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3865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Ассоциация медицинских сестер Республики Татарстан  </a:t>
            </a:r>
            <a:endParaRPr lang="ru-RU" sz="26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3626FBF-B5B0-45EE-9EDA-1B84ADFC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48" y="1164115"/>
            <a:ext cx="10515600" cy="523593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добровольным, основанном на членстве общественным объединением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прав и законных интересов медицинских сестер;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престижа сестринской профессии;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 поддержка самосовершенствования средних медицинских работников.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dirty="0">
              <a:solidFill>
                <a:srgbClr val="2D23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Профессионально-правовая защита членов Ассоциации;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средних медицинских работников;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квалификации среднего медицинского персонала путем проведения образовательных семинаров, научно-практических конференций и аккредитация средних медицинских работников.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71333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F0AA04-22C7-4D63-A82E-BC01217B2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18" y="36183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стать членом Ассоциации медицинских сестер Республики Татарстан?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AC223ED-C997-4535-8EB2-E91B0FA8F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заполнить заявление на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вступление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заплатить вступительный и годовой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взносы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решению конференции от 18 декабря 2023 года взносы составляют:</a:t>
            </a:r>
          </a:p>
          <a:p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Вступительный – 350 рублей;</a:t>
            </a:r>
          </a:p>
          <a:p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– 500 рублей.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безналичный способ оплаты: </a:t>
            </a:r>
          </a:p>
          <a:p>
            <a:pPr marL="0" indent="0">
              <a:buNone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еквизиты 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</a:t>
            </a:r>
            <a:r>
              <a:rPr lang="en-US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https://amsrt.ru/amsrt/how/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F2EDB2A-8734-420E-A444-C45A643B60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086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8F79116-4E09-4427-8E65-394047BC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25" y="361834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Проведенные мероприятия за 2024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CF46A42-DFA6-4855-86B6-08D99859D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плану на 2024 год проведено 22 мероприятия из 24 запланированных, 2 перенесены на 2025 год:</a:t>
            </a:r>
          </a:p>
          <a:p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 мероприятия – 5;</a:t>
            </a:r>
          </a:p>
          <a:p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Республиканские мероприятия – 3;</a:t>
            </a:r>
          </a:p>
          <a:p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Кустовые мероприятия – 14.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1AE7CC3-45F3-49F7-8407-C7FDDA2C27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947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454E04D-921C-4557-B23A-4114E246BE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839634" y="0"/>
            <a:ext cx="1352365" cy="133035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F3B0D0-4D5B-476C-8064-D988EBC03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31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мая 2024 года прошла Конференция, посвященная 20-летию основания Ассоциации медицинских сестер Республики Татарстан и Международному дню медицинской сестры «Современные тенденции организации семейно-ориентированного подхода в сестринской деятельности»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563F343-7BEF-4D0C-BAA9-12CAFD2CF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4425" y="1295248"/>
            <a:ext cx="3492413" cy="55982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E8EC8BE-717C-4ACE-B234-8E6CB31476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8" y="1295248"/>
            <a:ext cx="4527856" cy="30185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75D7D9A-D4B6-4668-8984-98BDC153BC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9" y="3872734"/>
            <a:ext cx="4527855" cy="30185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D3AAF00-4187-460E-B734-08431887EE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6839" y="1295248"/>
            <a:ext cx="4415162" cy="2943442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34036ABE-551A-47E0-9C48-CAC4F335E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6838" y="3910298"/>
            <a:ext cx="4415163" cy="2943442"/>
          </a:xfrm>
        </p:spPr>
      </p:pic>
    </p:spTree>
    <p:extLst>
      <p:ext uri="{BB962C8B-B14F-4D97-AF65-F5344CB8AC3E}">
        <p14:creationId xmlns:p14="http://schemas.microsoft.com/office/powerpoint/2010/main" xmlns="" val="149484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A5361A-D3D5-4B1C-8683-A7E9542F9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441EF-5C1D-4100-BD87-7F323ECEC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6747"/>
            <a:ext cx="10515600" cy="4351338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Реорганизация структуры Ассоциации медицинских сестер РТ;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 работа на сайте Ассоциации медицинских сестер с возможностью входа в личный кабинет для каждой медицинской организации;</a:t>
            </a:r>
          </a:p>
          <a:p>
            <a:pPr algn="just"/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</a:t>
            </a:r>
            <a:r>
              <a:rPr lang="ru-RU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запланированные образовательные </a:t>
            </a: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будут аккредитовываться баллами </a:t>
            </a:r>
            <a:r>
              <a:rPr lang="ru-RU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НМО (контроль за организаторами!);</a:t>
            </a:r>
            <a:endParaRPr lang="ru-RU" dirty="0">
              <a:solidFill>
                <a:srgbClr val="2D23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средних медицинских работников.</a:t>
            </a:r>
            <a:endParaRPr lang="ru-RU" dirty="0">
              <a:solidFill>
                <a:srgbClr val="2D23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82EB207-73E9-45D6-A70A-548D15803F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987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D5A9A86-C5E7-4622-AEE2-30B9F0D9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326324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средних медицинских работников 2025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FC5747C-A4D8-4ECB-88B5-1942C672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4605"/>
            <a:ext cx="10515600" cy="43513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 медицинской организации должен быть членом Ассоциации медицинских сестер Республики Татарстан;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написать заявление на страхование и оплатить страховой взнос;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бухгалтерии в комментарии перевода указать, что сумма на «Страхование 2025»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46D5BAC-4C78-4B08-AC1B-DE7ADCB4F3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4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71978F-0948-4907-A170-187272639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83" y="223608"/>
            <a:ext cx="10515600" cy="131223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Страхование средних медицинских работников 2025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05F9344-E84E-49FA-8F06-569056A21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83" y="1549170"/>
            <a:ext cx="11496583" cy="51268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взнос в сумме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 рублей </a:t>
            </a: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одного человека, обеспечивает страховую сумму выплат в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 тысяч рублей</a:t>
            </a: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взнос в сумме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1500 рублей </a:t>
            </a: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одного человека, обеспечивает страховую сумму выплат в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миллион рублей</a:t>
            </a: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Страховой взнос в сумме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2500 рублей </a:t>
            </a: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одного человека, обеспечивает страховую сумму выплат в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миллиона рублей</a:t>
            </a: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Стандартное покрытие включает в себя: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 жизни и здоровью (определено ст. 1084-1094 главы 59 ТК РФ);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защиту;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произведенные для уменьшения ущерба.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Расширенное покрытие включает в себя: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Регрессные требования;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защиту при возбуждении уголовного дела;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Дефекты медицинского оборудования;</a:t>
            </a:r>
          </a:p>
          <a:p>
            <a:pPr algn="just"/>
            <a:r>
              <a:rPr lang="ru-RU" sz="1800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Моральный вред.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E83FA3C-A574-4818-9F8A-7408937B48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96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2F2FBA6-D6BF-42EE-B3E2-8EC247889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104"/>
            <a:ext cx="10515600" cy="336211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>
                <a:solidFill>
                  <a:srgbClr val="2D238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800" b="1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урации медицинских организаций Республики Татарстан </a:t>
            </a:r>
            <a:endParaRPr lang="ru-RU" sz="6000" b="1" dirty="0">
              <a:solidFill>
                <a:srgbClr val="2D2382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="" xmlns:a16="http://schemas.microsoft.com/office/drawing/2014/main" id="{897E226E-C257-42F7-9E82-3C94A6AE07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2926378"/>
              </p:ext>
            </p:extLst>
          </p:nvPr>
        </p:nvGraphicFramePr>
        <p:xfrm>
          <a:off x="428263" y="648038"/>
          <a:ext cx="11533815" cy="59158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852">
                  <a:extLst>
                    <a:ext uri="{9D8B030D-6E8A-4147-A177-3AD203B41FA5}">
                      <a16:colId xmlns="" xmlns:a16="http://schemas.microsoft.com/office/drawing/2014/main" val="2701852039"/>
                    </a:ext>
                  </a:extLst>
                </a:gridCol>
                <a:gridCol w="2875717">
                  <a:extLst>
                    <a:ext uri="{9D8B030D-6E8A-4147-A177-3AD203B41FA5}">
                      <a16:colId xmlns="" xmlns:a16="http://schemas.microsoft.com/office/drawing/2014/main" val="1322612746"/>
                    </a:ext>
                  </a:extLst>
                </a:gridCol>
                <a:gridCol w="8313246">
                  <a:extLst>
                    <a:ext uri="{9D8B030D-6E8A-4147-A177-3AD203B41FA5}">
                      <a16:colId xmlns="" xmlns:a16="http://schemas.microsoft.com/office/drawing/2014/main" val="2008026915"/>
                    </a:ext>
                  </a:extLst>
                </a:gridCol>
              </a:tblGrid>
              <a:tr h="42945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Прикрепленные районы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Куратор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6058438"/>
                  </a:ext>
                </a:extLst>
              </a:tr>
              <a:tr h="3685098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Республиканские медицинские учреждения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Казань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Атнинский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Алькеевский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Балтасинский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Высокогорский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Кукморский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Лаишевский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Пестречинский</a:t>
                      </a:r>
                    </a:p>
                    <a:p>
                      <a:pPr algn="just"/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Рыбнослободской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Сабинский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Тюлячинский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Л.А. Мартынова – главная медицинская сестра ГАУЗ «Республиканская клиническая больница МЗ РТ»,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Л.Т.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Губаева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заместитель главного врача по работе с сестринским персоналом ГАУЗ «Городская клиническая больница №7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им.М.Н.Садыкова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г. Казани,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Э.И. Соловьева – главная медицинская сестра ГАУЗ «Городская поликлиника №21» г. Казани,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Е.В. Трусова – главная медицинская сестра ГАУЗ «Республиканская клиническая офтальмологическая больница МЗ РТ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им.проф.Е.В.Адамюка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О.Н. Рябинина – главная медицинская сестра ГАУЗ «Городская больница №18» г. </a:t>
                      </a:r>
                      <a:r>
                        <a:rPr lang="ru-RU" sz="18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Казани.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59838807"/>
                  </a:ext>
                </a:extLst>
              </a:tr>
              <a:tr h="1579328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Альметьевский р-н 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Альметьевск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Азнакаевский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Муслюмовский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Сармановский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Черемшанский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Г.А. Сафина – главная медицинская сестра ГАУЗ «Республиканский клинический онкологический диспансер МЗ РТ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им.проф.М.З.Сигала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Л.И.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Залилова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главная медицинская сестра ГАУЗ «Альметьевская центральная районная больница</a:t>
                      </a:r>
                      <a:r>
                        <a:rPr lang="ru-RU" sz="18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07808116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92EF01B-00BB-4875-A33E-7A0C9190AA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1118079" y="0"/>
            <a:ext cx="1073921" cy="105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80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2B5AD9B5-4C28-4F7E-8CCF-79CFA93C53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81314641"/>
              </p:ext>
            </p:extLst>
          </p:nvPr>
        </p:nvGraphicFramePr>
        <p:xfrm>
          <a:off x="224742" y="266142"/>
          <a:ext cx="11697182" cy="6377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5494">
                  <a:extLst>
                    <a:ext uri="{9D8B030D-6E8A-4147-A177-3AD203B41FA5}">
                      <a16:colId xmlns="" xmlns:a16="http://schemas.microsoft.com/office/drawing/2014/main" val="2049433176"/>
                    </a:ext>
                  </a:extLst>
                </a:gridCol>
                <a:gridCol w="2866138">
                  <a:extLst>
                    <a:ext uri="{9D8B030D-6E8A-4147-A177-3AD203B41FA5}">
                      <a16:colId xmlns="" xmlns:a16="http://schemas.microsoft.com/office/drawing/2014/main" val="1953689670"/>
                    </a:ext>
                  </a:extLst>
                </a:gridCol>
                <a:gridCol w="8285550">
                  <a:extLst>
                    <a:ext uri="{9D8B030D-6E8A-4147-A177-3AD203B41FA5}">
                      <a16:colId xmlns="" xmlns:a16="http://schemas.microsoft.com/office/drawing/2014/main" val="627639739"/>
                    </a:ext>
                  </a:extLst>
                </a:gridCol>
              </a:tblGrid>
              <a:tr h="31888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Прикрепленные районы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Куратор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96434309"/>
                  </a:ext>
                </a:extLst>
              </a:tr>
              <a:tr h="1594431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Буинский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Апастовский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Дрожжановский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Камско-Устьинский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Тетюшский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Н.А. Погуляй – заместитель главного врача по работе с сестринским персоналом ГАУЗ «Детская республиканская клиническая больница МЗ РТ»,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Е.В. Кокурина – главная медицинская сестра ГАУЗ «Республиканское бюро судебно-медицинской экспертизы МЗ РТ»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77123129"/>
                  </a:ext>
                </a:extLst>
              </a:tr>
              <a:tr h="1594431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Бугульминский р-н 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Бугульма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Бавлинский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Лениногорский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Ютазинский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О.С. Каретина – заместитель главного врача по работе с сестринским персоналом ГАУЗ «Республиканский клинический противотуберкулезный диспансер», 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Г.А. Гарипова – главная медицинская сестра ГАУЗ «Бугульминская центральная районная больница»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41211851"/>
                  </a:ext>
                </a:extLst>
              </a:tr>
              <a:tr h="1275545">
                <a:tc>
                  <a:txBody>
                    <a:bodyPr/>
                    <a:lstStyle/>
                    <a:p>
                      <a:pPr marL="180340" indent="-180340"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Зеленодольский р-н 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Зеленодольск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Верхнеуслонский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Кайбицкий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О.М. Поликарпова – главная медицинская сестра ГАУЗ «Республиканская клиническая психиатрическая больница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им.акад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В.М.Бехтерева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МЗ РТ»,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М.Е.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Демешева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главная медицинская сестра ГАУЗ «Зеленодольская  центральная районная больница»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16003058"/>
                  </a:ext>
                </a:extLst>
              </a:tr>
              <a:tr h="1594431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Елабужский р-н 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Елабуга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Агрызский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Мамадышский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Менделеевский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И.Г.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Мотыгуллина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главная медицинская сестра ГАУЗ «Нижнекамская детская районная больница с перинатальным центром»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Г.Н.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Штукина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главная медицинская сестра ГАУЗ «Мамадышская ЦРБ»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82946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3449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C46B32E5-8ADB-42AA-9FC1-75D7169E20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38165623"/>
              </p:ext>
            </p:extLst>
          </p:nvPr>
        </p:nvGraphicFramePr>
        <p:xfrm>
          <a:off x="247891" y="197853"/>
          <a:ext cx="11720332" cy="5841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6574">
                  <a:extLst>
                    <a:ext uri="{9D8B030D-6E8A-4147-A177-3AD203B41FA5}">
                      <a16:colId xmlns="" xmlns:a16="http://schemas.microsoft.com/office/drawing/2014/main" val="877028703"/>
                    </a:ext>
                  </a:extLst>
                </a:gridCol>
                <a:gridCol w="2871810">
                  <a:extLst>
                    <a:ext uri="{9D8B030D-6E8A-4147-A177-3AD203B41FA5}">
                      <a16:colId xmlns="" xmlns:a16="http://schemas.microsoft.com/office/drawing/2014/main" val="3644315537"/>
                    </a:ext>
                  </a:extLst>
                </a:gridCol>
                <a:gridCol w="8301948">
                  <a:extLst>
                    <a:ext uri="{9D8B030D-6E8A-4147-A177-3AD203B41FA5}">
                      <a16:colId xmlns="" xmlns:a16="http://schemas.microsoft.com/office/drawing/2014/main" val="1414123068"/>
                    </a:ext>
                  </a:extLst>
                </a:gridCol>
              </a:tblGrid>
              <a:tr h="6469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0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Прикрепленные районы</a:t>
                      </a:r>
                      <a:endParaRPr lang="ru-RU" sz="20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Куратор</a:t>
                      </a:r>
                      <a:endParaRPr lang="ru-RU" sz="20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83246390"/>
                  </a:ext>
                </a:extLst>
              </a:tr>
              <a:tr h="1283552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Набережные Челны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Тукаевский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Ю.И. Никифорова – главная медицинская сестра ГАУЗ «Республиканский центр по профилактике и борьбе со СПИД и инфекционными заболеваниями МЗ РТ»,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Е.О. Караулова – главная медицинская сестра ГАУЗ РТ «Больница скорой медицинской помощи</a:t>
                      </a:r>
                      <a:r>
                        <a:rPr lang="ru-RU" sz="18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7657579"/>
                  </a:ext>
                </a:extLst>
              </a:tr>
              <a:tr h="1341744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Нижнекамский р-н 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Нижнекамск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Заинский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М.В. Егорова – главная медицинская сестра ГАУЗ «Республиканский клинический наркологический диспансер МЗ РТ», </a:t>
                      </a:r>
                    </a:p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Е.В. Юдина – главная медицинская сестра ГАУЗ «Нижнекамская центральная районная многопрофильная больница</a:t>
                      </a:r>
                      <a:r>
                        <a:rPr lang="ru-RU" sz="18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53065343"/>
                  </a:ext>
                </a:extLst>
              </a:tr>
              <a:tr h="811407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Мензелинский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Актанышский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О.С.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Форстман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главная медицинская сестра ГАУЗ «Республиканский центр крови МЗ РТ»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Т.В. Васильева – ГАУЗ «Межрегиональный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клинико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диагностический центр»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23437671"/>
                  </a:ext>
                </a:extLst>
              </a:tr>
              <a:tr h="1746737"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Чистопольский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Алексеевский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Аксубаевский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Новошешминский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Нурлатский</a:t>
                      </a:r>
                    </a:p>
                    <a:p>
                      <a:pPr algn="just"/>
                      <a:r>
                        <a:rPr lang="ru-RU" sz="18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Спасский</a:t>
                      </a:r>
                      <a:endParaRPr lang="ru-RU" sz="180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С.А. Петрунина – главная медицинская сестра ГАУЗ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ГАУЗ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«Республиканский клинический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кожно</a:t>
                      </a: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венерологический диспансер МЗ РТ им. проф.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А.Г.Ге</a:t>
                      </a:r>
                      <a:r>
                        <a:rPr lang="ru-RU" sz="18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Р.Х. Давлетшина – главная медицинская сестра ГАУЗ «Республиканская клиническая инфекционная больница им. проф. </a:t>
                      </a:r>
                      <a:r>
                        <a:rPr lang="ru-RU" sz="18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А.Ф.Агафонова</a:t>
                      </a:r>
                      <a:r>
                        <a:rPr lang="ru-RU" sz="18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endParaRPr lang="ru-RU" sz="18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979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5176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7C55A83-C7F0-479F-BAA2-A8D093AB2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на 2025 год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1697F20C-DB7B-4EFB-BD92-2A20390637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91994571"/>
              </p:ext>
            </p:extLst>
          </p:nvPr>
        </p:nvGraphicFramePr>
        <p:xfrm>
          <a:off x="838200" y="1825624"/>
          <a:ext cx="10515600" cy="4547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97">
                  <a:extLst>
                    <a:ext uri="{9D8B030D-6E8A-4147-A177-3AD203B41FA5}">
                      <a16:colId xmlns="" xmlns:a16="http://schemas.microsoft.com/office/drawing/2014/main" val="2578870823"/>
                    </a:ext>
                  </a:extLst>
                </a:gridCol>
                <a:gridCol w="3773010">
                  <a:extLst>
                    <a:ext uri="{9D8B030D-6E8A-4147-A177-3AD203B41FA5}">
                      <a16:colId xmlns="" xmlns:a16="http://schemas.microsoft.com/office/drawing/2014/main" val="3025387891"/>
                    </a:ext>
                  </a:extLst>
                </a:gridCol>
                <a:gridCol w="3797793">
                  <a:extLst>
                    <a:ext uri="{9D8B030D-6E8A-4147-A177-3AD203B41FA5}">
                      <a16:colId xmlns="" xmlns:a16="http://schemas.microsoft.com/office/drawing/2014/main" val="988115988"/>
                    </a:ext>
                  </a:extLst>
                </a:gridCol>
                <a:gridCol w="2628900">
                  <a:extLst>
                    <a:ext uri="{9D8B030D-6E8A-4147-A177-3AD203B41FA5}">
                      <a16:colId xmlns="" xmlns:a16="http://schemas.microsoft.com/office/drawing/2014/main" val="300879689"/>
                    </a:ext>
                  </a:extLst>
                </a:gridCol>
              </a:tblGrid>
              <a:tr h="3735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Мероприятия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Ответственный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19880644"/>
                  </a:ext>
                </a:extLst>
              </a:tr>
              <a:tr h="2222791">
                <a:tc>
                  <a:txBody>
                    <a:bodyPr/>
                    <a:lstStyle/>
                    <a:p>
                      <a:pPr marL="0" lvl="0" indent="0" algn="just">
                        <a:buFont typeface="+mj-lt"/>
                        <a:buNone/>
                      </a:pPr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«Обеспечение безопасной среды в многопрофильной клинике»</a:t>
                      </a:r>
                    </a:p>
                    <a:p>
                      <a:pPr algn="just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Обмен опытом с целью внедрения лучших практик на базе передовых клиник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Л. А.Мартынова – главная медицинская сестра ГАУЗ «Республиканская клиническая больница Министерства здравоохранения Республики Татарстан»; </a:t>
                      </a:r>
                    </a:p>
                    <a:p>
                      <a:pPr algn="just"/>
                      <a:r>
                        <a:rPr lang="ru-RU" sz="160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Е.О. Караулова – главная медицинская сестра ГАУЗ РТ «Больница скорой медицинской помощи» г. Набережные Челны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Ежемесячно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(по согласованию)</a:t>
                      </a:r>
                      <a:endParaRPr lang="ru-RU" sz="16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74686157"/>
                  </a:ext>
                </a:extLst>
              </a:tr>
              <a:tr h="1905250">
                <a:tc>
                  <a:txBody>
                    <a:bodyPr/>
                    <a:lstStyle/>
                    <a:p>
                      <a:pPr marL="0" lvl="0" indent="0" algn="just">
                        <a:buFont typeface="+mj-lt"/>
                        <a:buNone/>
                      </a:pPr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Конференция, посвященная Международному дню медицинской сестры «Сестринское дело: траектория профессионального развития в эпоху дефицита кадров»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Э.Я. </a:t>
                      </a:r>
                      <a:r>
                        <a:rPr lang="ru-RU" sz="16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Кустовская</a:t>
                      </a:r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– главный внештатный специалист по управлению сестринской деятельностью Управления Здравоохранения по г. Набережные Челны</a:t>
                      </a:r>
                    </a:p>
                    <a:p>
                      <a:pPr algn="just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И.Е. </a:t>
                      </a:r>
                      <a:r>
                        <a:rPr lang="ru-RU" sz="16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Нургатина</a:t>
                      </a:r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- директор ГАПОУ «</a:t>
                      </a:r>
                      <a:r>
                        <a:rPr lang="ru-RU" sz="1600" dirty="0" err="1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Набережночелнинский</a:t>
                      </a:r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медицинский колледж»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Май, г. Набережные Челны</a:t>
                      </a:r>
                      <a:endParaRPr lang="ru-RU" sz="1600" dirty="0">
                        <a:solidFill>
                          <a:srgbClr val="2D238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600" dirty="0">
                          <a:solidFill>
                            <a:srgbClr val="2D238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11632978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9827BAB-AAA1-4965-862A-1F72CADAE9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93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2A0FD9-4A8E-4DEA-B2D9-8E1F174B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46" y="455741"/>
            <a:ext cx="10404629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посещений </a:t>
            </a:r>
            <a: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старшими медицинскими сестрами ГАУЗ </a:t>
            </a:r>
            <a:r>
              <a:rPr lang="ru-RU" sz="28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«Республиканская клиническая больница МЗ РТ»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="" xmlns:a16="http://schemas.microsoft.com/office/drawing/2014/main" id="{1D134940-077F-440F-956D-085EE21615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10989265"/>
              </p:ext>
            </p:extLst>
          </p:nvPr>
        </p:nvGraphicFramePr>
        <p:xfrm>
          <a:off x="838200" y="2257168"/>
          <a:ext cx="10515600" cy="3426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961">
                  <a:extLst>
                    <a:ext uri="{9D8B030D-6E8A-4147-A177-3AD203B41FA5}">
                      <a16:colId xmlns="" xmlns:a16="http://schemas.microsoft.com/office/drawing/2014/main" val="636846925"/>
                    </a:ext>
                  </a:extLst>
                </a:gridCol>
                <a:gridCol w="6481439">
                  <a:extLst>
                    <a:ext uri="{9D8B030D-6E8A-4147-A177-3AD203B41FA5}">
                      <a16:colId xmlns="" xmlns:a16="http://schemas.microsoft.com/office/drawing/2014/main" val="1155424089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491761910"/>
                    </a:ext>
                  </a:extLst>
                </a:gridCol>
              </a:tblGrid>
              <a:tr h="480472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медицинской организации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посещения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67046239"/>
                  </a:ext>
                </a:extLst>
              </a:tr>
              <a:tr h="147323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ГАУЗ «Центральная городская клиническая больница им. проф. К.Ш. </a:t>
                      </a:r>
                      <a:r>
                        <a:rPr lang="ru-RU" sz="2000" dirty="0" err="1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Зыятдинова</a:t>
                      </a:r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г. Казани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января 2025г. </a:t>
                      </a:r>
                    </a:p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45026798"/>
                  </a:ext>
                </a:extLst>
              </a:tr>
              <a:tr h="1473234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ГАУЗ «Госпиталь для ветеранов войн» г. Казани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февраля 2025г.</a:t>
                      </a:r>
                    </a:p>
                    <a:p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0377123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887FE95-590B-40E0-B455-C0D83D6CD7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3783" y="5964195"/>
            <a:ext cx="10379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D2382"/>
                </a:solidFill>
                <a:latin typeface="Times New Roman" pitchFamily="18" charset="0"/>
                <a:cs typeface="Times New Roman" pitchFamily="18" charset="0"/>
              </a:rPr>
              <a:t>Условия: дата и время по согласованию, не более 6-8 человек.</a:t>
            </a:r>
            <a:endParaRPr lang="ru-RU" sz="2000" dirty="0">
              <a:solidFill>
                <a:srgbClr val="2D238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0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125" y="2497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посещений </a:t>
            </a:r>
            <a: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старшими медицинскими сестрами</a:t>
            </a:r>
            <a:b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ГАУЗ «Больница </a:t>
            </a:r>
            <a:r>
              <a:rPr lang="ru-RU" sz="28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скорой медицинской помощи</a:t>
            </a:r>
            <a: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г.Набережные Челны</a:t>
            </a:r>
            <a:endParaRPr lang="ru-RU" sz="2800" b="1" dirty="0">
              <a:solidFill>
                <a:srgbClr val="2D238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14115093"/>
              </p:ext>
            </p:extLst>
          </p:nvPr>
        </p:nvGraphicFramePr>
        <p:xfrm>
          <a:off x="691978" y="1825625"/>
          <a:ext cx="10661822" cy="3528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460"/>
                <a:gridCol w="5704680"/>
                <a:gridCol w="4353682"/>
              </a:tblGrid>
              <a:tr h="4926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медицинской организации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2D238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посещения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818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2000" dirty="0">
                        <a:solidFill>
                          <a:srgbClr val="2D238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ГАУЗ</a:t>
                      </a:r>
                      <a:r>
                        <a:rPr lang="ru-RU" sz="2000" baseline="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«Городская больница №2» г.Набережные Челны</a:t>
                      </a:r>
                      <a:endParaRPr lang="ru-RU" sz="2000" dirty="0">
                        <a:solidFill>
                          <a:srgbClr val="2D238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января 2025</a:t>
                      </a:r>
                    </a:p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согласованию)</a:t>
                      </a:r>
                      <a:endParaRPr lang="ru-RU" sz="2000" dirty="0">
                        <a:solidFill>
                          <a:srgbClr val="2D238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818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2000" dirty="0">
                        <a:solidFill>
                          <a:srgbClr val="2D238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ГАУЗ «Госпиталь для ветеранов войн» г. Набережные Челны</a:t>
                      </a:r>
                      <a:endParaRPr lang="ru-RU" sz="2000" dirty="0">
                        <a:solidFill>
                          <a:srgbClr val="2D238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 февраля 2025 </a:t>
                      </a:r>
                    </a:p>
                    <a:p>
                      <a:r>
                        <a:rPr lang="ru-RU" sz="2000" dirty="0" smtClean="0">
                          <a:solidFill>
                            <a:srgbClr val="2D238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(по согласованию)</a:t>
                      </a:r>
                      <a:endParaRPr lang="ru-RU" sz="2000" dirty="0">
                        <a:solidFill>
                          <a:srgbClr val="2D238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0216" y="5659395"/>
            <a:ext cx="10429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2D2382"/>
                </a:solidFill>
                <a:latin typeface="Times New Roman" pitchFamily="18" charset="0"/>
                <a:cs typeface="Times New Roman" pitchFamily="18" charset="0"/>
              </a:rPr>
              <a:t>Условия: Дата и время по согласованию, не более 10-12 человек.</a:t>
            </a:r>
            <a:endParaRPr lang="ru-RU" sz="2000" dirty="0">
              <a:solidFill>
                <a:srgbClr val="2D238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887FE95-590B-40E0-B455-C0D83D6CD7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1AD31-AD58-4B03-87DD-63BF6E157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20" y="301841"/>
            <a:ext cx="9312676" cy="241472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Прошла благотворительная акция совместно с республиканским движением «</a:t>
            </a:r>
            <a:r>
              <a:rPr lang="ru-RU" sz="3600" b="1" dirty="0" err="1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Ярдәм</a:t>
            </a:r>
            <a:r>
              <a:rPr lang="ru-RU" sz="36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янәшә</a:t>
            </a:r>
            <a:r>
              <a:rPr lang="ru-RU" sz="3600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Помощь рядом!» для закупки аптечек военнослужащим из Татарстана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16BFD6A-FBF6-48DA-B521-0EF9378316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  <p:pic>
        <p:nvPicPr>
          <p:cNvPr id="1026" name="Picture 2" descr="Аптечки и медицинские наборы купить в интернет-магазине по низкой цене">
            <a:extLst>
              <a:ext uri="{FF2B5EF4-FFF2-40B4-BE49-F238E27FC236}">
                <a16:creationId xmlns="" xmlns:a16="http://schemas.microsoft.com/office/drawing/2014/main" id="{0BBC88EC-163D-48EA-9BAF-2652123E0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185" y="3429000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Объект 8">
            <a:extLst>
              <a:ext uri="{FF2B5EF4-FFF2-40B4-BE49-F238E27FC236}">
                <a16:creationId xmlns="" xmlns:a16="http://schemas.microsoft.com/office/drawing/2014/main" id="{07D218DF-233A-42F6-9B1E-1BA400452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8574352" y="2404241"/>
            <a:ext cx="3257695" cy="445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018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D53EBD-DA11-42CF-97F6-243F4520A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156"/>
            <a:ext cx="10515600" cy="726828"/>
          </a:xfrm>
        </p:spPr>
        <p:txBody>
          <a:bodyPr/>
          <a:lstStyle/>
          <a:p>
            <a:r>
              <a:rPr lang="ru-RU" b="1" dirty="0">
                <a:solidFill>
                  <a:srgbClr val="2D238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Благодарность коллективам:</a:t>
            </a:r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06DB539-CF32-47D7-B25C-ED4866FAE3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0617200" y="0"/>
            <a:ext cx="1574800" cy="1549170"/>
          </a:xfrm>
          <a:prstGeom prst="rect">
            <a:avLst/>
          </a:prstGeom>
        </p:spPr>
      </p:pic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8B54ED2-AF0A-4AB6-8FF0-D3AAC1F40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«Нижнекамская центральная районная многопрофильная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«Заинская центральная районная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«Республиканский клинический наркологический диспансер МЗ РТ»  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«Нижнекамская детская районная больница с перинатальным центром»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«Республиканская клиническая психиатрическая больница </a:t>
            </a:r>
            <a:r>
              <a:rPr lang="ru-RU" sz="2400" i="0" u="none" strike="noStrike" kern="1200" dirty="0" err="1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им.акад</a:t>
            </a: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0" u="none" strike="noStrike" kern="1200" dirty="0" err="1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В.М.Бехтерева</a:t>
            </a: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МЗ РТ» 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«Нурлатская центральная районная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«Республиканский клинический противотуберкулезный диспансер»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«Центральная городская больница №18 им. проф. К.Ш. </a:t>
            </a:r>
            <a:r>
              <a:rPr lang="ru-RU" sz="2400" i="0" u="none" strike="noStrike" kern="1200" dirty="0" err="1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Заятдинова</a:t>
            </a: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г. Казани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«Азнакаевская  центральная районная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«Мамадышская центральная районная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«Альметьевская центральная районная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630555" algn="l"/>
              </a:tabLst>
            </a:pPr>
            <a:r>
              <a:rPr lang="ru-RU" sz="2400" i="0" u="none" strike="noStrike" kern="1200" dirty="0">
                <a:solidFill>
                  <a:srgbClr val="2D238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ГАУЗ «Камско-Полянская районная больница»</a:t>
            </a:r>
            <a:endParaRPr lang="ru-RU" sz="240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923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8FDBE821-3FA7-4BE6-B8DD-310AF604DC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890" t="26917" r="16586" b="31111"/>
          <a:stretch/>
        </p:blipFill>
        <p:spPr>
          <a:xfrm>
            <a:off x="1647568" y="1784273"/>
            <a:ext cx="3098308" cy="30478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0D12F98-1322-44A5-B82A-9E1F3F88D2A6}"/>
              </a:ext>
            </a:extLst>
          </p:cNvPr>
          <p:cNvSpPr txBox="1"/>
          <p:nvPr/>
        </p:nvSpPr>
        <p:spPr>
          <a:xfrm>
            <a:off x="7495551" y="1973325"/>
            <a:ext cx="36445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Ассоциации медицинских сестер Республики Татарстан: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//amsrt.ru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Почта Ассоциации медицинских сестер Республики Татарстан: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amsrt@mail.ru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номер для связи: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+7(937)527-72-00</a:t>
            </a:r>
          </a:p>
        </p:txBody>
      </p:sp>
    </p:spTree>
    <p:extLst>
      <p:ext uri="{BB962C8B-B14F-4D97-AF65-F5344CB8AC3E}">
        <p14:creationId xmlns:p14="http://schemas.microsoft.com/office/powerpoint/2010/main" xmlns="" val="143103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1349</Words>
  <Application>Microsoft Office PowerPoint</Application>
  <PresentationFormat>Произвольный</PresentationFormat>
  <Paragraphs>211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Отчет о деятельности Совета главных медицинских сестер Министерства здравоохранения Республики Татарстан и Ассоциации медицинских сестер Республики Татарстан  за 2024 год</vt:lpstr>
      <vt:lpstr>Управление АМС РТ </vt:lpstr>
      <vt:lpstr>Ассоциация медицинских сестер Республики Татарстан  </vt:lpstr>
      <vt:lpstr>Как стать членом Ассоциации медицинских сестер Республики Татарстан?</vt:lpstr>
      <vt:lpstr>Проведенные мероприятия за 2024 год</vt:lpstr>
      <vt:lpstr>15 мая 2024 года прошла Конференция, посвященная 20-летию основания Ассоциации медицинских сестер Республики Татарстан и Международному дню медицинской сестры «Современные тенденции организации семейно-ориентированного подхода в сестринской деятельности» </vt:lpstr>
      <vt:lpstr>Что нового?</vt:lpstr>
      <vt:lpstr>Страхование средних медицинских работников 2025</vt:lpstr>
      <vt:lpstr>Страхование средних медицинских работников 2025</vt:lpstr>
      <vt:lpstr>Курации медицинских организаций Республики Татарстан </vt:lpstr>
      <vt:lpstr>Слайд 11</vt:lpstr>
      <vt:lpstr>Слайд 12</vt:lpstr>
      <vt:lpstr>План на 2025 год</vt:lpstr>
      <vt:lpstr>График посещений старшими медицинскими сестрами ГАУЗ «Республиканская клиническая больница МЗ РТ»</vt:lpstr>
      <vt:lpstr>График посещений старшими медицинскими сестрами ГАУЗ «Больница скорой медицинской помощи»  г.Набережные Челны</vt:lpstr>
      <vt:lpstr>Прошла благотворительная акция совместно с республиканским движением «Ярдәм янәшә! Помощь рядом!» для закупки аптечек военнослужащим из Татарстана</vt:lpstr>
      <vt:lpstr>Благодарность коллективам: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Региональная общественная организация «Ассоциация медицинских сестер Республики Татарстан»</dc:title>
  <dc:creator>ams_rt</dc:creator>
  <cp:lastModifiedBy>user</cp:lastModifiedBy>
  <cp:revision>79</cp:revision>
  <dcterms:created xsi:type="dcterms:W3CDTF">2024-03-06T09:03:13Z</dcterms:created>
  <dcterms:modified xsi:type="dcterms:W3CDTF">2024-12-18T11:10:55Z</dcterms:modified>
</cp:coreProperties>
</file>